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4" /><Relationship Type="http://schemas.microsoft.com/office/2006/relationships/txt" Target="/udata/data.dat" Id="R92248d1106af4bb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8"/>
  </p:notesMasterIdLst>
  <p:sldIdLst>
    <p:sldId id="291" r:id="rId3"/>
    <p:sldId id="257" r:id="rId4"/>
    <p:sldId id="259" r:id="rId5"/>
    <p:sldId id="268" r:id="rId6"/>
    <p:sldId id="283" r:id="rId7"/>
    <p:sldId id="292" r:id="rId8"/>
    <p:sldId id="290" r:id="rId9"/>
    <p:sldId id="293" r:id="rId10"/>
    <p:sldId id="303" r:id="rId11"/>
    <p:sldId id="299" r:id="rId12"/>
    <p:sldId id="300" r:id="rId13"/>
    <p:sldId id="301" r:id="rId14"/>
    <p:sldId id="260" r:id="rId15"/>
    <p:sldId id="294" r:id="rId16"/>
    <p:sldId id="322" r:id="rId17"/>
    <p:sldId id="295" r:id="rId18"/>
    <p:sldId id="289" r:id="rId19"/>
    <p:sldId id="323" r:id="rId20"/>
    <p:sldId id="284" r:id="rId21"/>
    <p:sldId id="261" r:id="rId22"/>
    <p:sldId id="309" r:id="rId23"/>
    <p:sldId id="308" r:id="rId24"/>
    <p:sldId id="317" r:id="rId25"/>
    <p:sldId id="316" r:id="rId26"/>
    <p:sldId id="288" r:id="rId27"/>
    <p:sldId id="310" r:id="rId28"/>
    <p:sldId id="304" r:id="rId29"/>
    <p:sldId id="305" r:id="rId30"/>
    <p:sldId id="314" r:id="rId31"/>
    <p:sldId id="315" r:id="rId32"/>
    <p:sldId id="319" r:id="rId33"/>
    <p:sldId id="320" r:id="rId34"/>
    <p:sldId id="262" r:id="rId35"/>
    <p:sldId id="287" r:id="rId36"/>
    <p:sldId id="296" r:id="rId37"/>
    <p:sldId id="297" r:id="rId38"/>
    <p:sldId id="285" r:id="rId39"/>
    <p:sldId id="306" r:id="rId40"/>
    <p:sldId id="307" r:id="rId41"/>
    <p:sldId id="311" r:id="rId42"/>
    <p:sldId id="312" r:id="rId43"/>
    <p:sldId id="298" r:id="rId44"/>
    <p:sldId id="263" r:id="rId45"/>
    <p:sldId id="286" r:id="rId46"/>
    <p:sldId id="318" r:id="rId47"/>
  </p:sldIdLst>
  <p:sldSz cx="12192000" cy="6858000"/>
  <p:notesSz cx="7104063" cy="10234613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2D5"/>
    <a:srgbClr val="010835"/>
    <a:srgbClr val="0925AC"/>
    <a:srgbClr val="0A26AC"/>
    <a:srgbClr val="2C6DE1"/>
    <a:srgbClr val="31147C"/>
    <a:srgbClr val="262626"/>
    <a:srgbClr val="0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 autoAdjust="0"/>
    <p:restoredTop sz="85619"/>
  </p:normalViewPr>
  <p:slideViewPr>
    <p:cSldViewPr snapToGrid="0">
      <p:cViewPr varScale="1">
        <p:scale>
          <a:sx n="111" d="100"/>
          <a:sy n="111" d="100"/>
        </p:scale>
        <p:origin x="9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7C02A-E82A-4175-BAC8-2B993BE8A6E0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E0DDF-5205-4E15-ADC5-2A5EAF1FD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7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3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1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9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7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3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2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8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8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7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4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47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98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2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5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41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0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33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53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92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73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60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09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93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34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59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13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35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41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39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21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29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5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4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77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5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67527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1590" y="-635"/>
            <a:ext cx="12235180" cy="3130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hyperlink" Target="https://mp.weixin.qq.com/s/ggY4XlxGnklqausfF5J7IQ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6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3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image" Target="../media/image57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image" Target="../media/image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notesSlide" Target="../notesSlides/notesSlide35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4.png"/><Relationship Id="rId2" Type="http://schemas.openxmlformats.org/officeDocument/2006/relationships/tags" Target="../tags/tag43.xml"/><Relationship Id="rId16" Type="http://schemas.openxmlformats.org/officeDocument/2006/relationships/notesSlide" Target="../notesSlides/notesSlide36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lphinscheduler.apache.org/zh-cn/docs/development/contribute.html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4.png"/><Relationship Id="rId7" Type="http://schemas.openxmlformats.org/officeDocument/2006/relationships/hyperlink" Target="https://dolphinscheduler.apache.org/zh-cn/docs/development/contribut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pache/incubator-dolphinscheduler" TargetMode="External"/><Relationship Id="rId5" Type="http://schemas.openxmlformats.org/officeDocument/2006/relationships/hyperlink" Target="https://dolphinscheduler.apache.org/" TargetMode="External"/><Relationship Id="rId4" Type="http://schemas.openxmlformats.org/officeDocument/2006/relationships/hyperlink" Target="http://106.75.43.194:888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9095" y="392162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C2BEF6F-CB61-6241-8F03-CF1C3C86F43A}"/>
              </a:ext>
            </a:extLst>
          </p:cNvPr>
          <p:cNvGrpSpPr/>
          <p:nvPr/>
        </p:nvGrpSpPr>
        <p:grpSpPr>
          <a:xfrm>
            <a:off x="353375" y="2424828"/>
            <a:ext cx="11670012" cy="3761964"/>
            <a:chOff x="353375" y="2424828"/>
            <a:chExt cx="11670012" cy="3761964"/>
          </a:xfrm>
        </p:grpSpPr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5D5D8A2D-E70C-2A48-AE83-E21D70CA93A9}"/>
                </a:ext>
              </a:extLst>
            </p:cNvPr>
            <p:cNvSpPr txBox="1"/>
            <p:nvPr/>
          </p:nvSpPr>
          <p:spPr>
            <a:xfrm>
              <a:off x="353375" y="2424828"/>
              <a:ext cx="11670012" cy="13849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新一代大数据任务调度</a:t>
              </a:r>
              <a:endPara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800" b="1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架构突破之路  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E9A52D-D4F5-EE4A-889E-CBC766C6C3C9}"/>
                </a:ext>
              </a:extLst>
            </p:cNvPr>
            <p:cNvSpPr/>
            <p:nvPr/>
          </p:nvSpPr>
          <p:spPr>
            <a:xfrm>
              <a:off x="2630601" y="5110264"/>
              <a:ext cx="6250751" cy="1076528"/>
            </a:xfrm>
            <a:prstGeom prst="rect">
              <a:avLst/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演讲人：代立冬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PPMC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&amp;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Committer</a:t>
              </a:r>
            </a:p>
            <a:p>
              <a:pPr algn="ctr"/>
              <a:endParaRPr lang="zh-CN" altLang="en-US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070C838-BC46-5C44-949D-BFFC856C7536}"/>
              </a:ext>
            </a:extLst>
          </p:cNvPr>
          <p:cNvSpPr txBox="1"/>
          <p:nvPr/>
        </p:nvSpPr>
        <p:spPr>
          <a:xfrm>
            <a:off x="6906636" y="3297703"/>
            <a:ext cx="1001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(incubator)</a:t>
            </a:r>
            <a:endPara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289BFC9-B4DE-5446-A892-BB073EA5E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20" y="4286326"/>
            <a:ext cx="2725721" cy="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867320" y="426572"/>
            <a:ext cx="465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可视化流程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78AB7C-969D-6444-879F-EB8F111F6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0" y="3919525"/>
            <a:ext cx="5179067" cy="2649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1CDDB6-2BEF-3942-BAF2-746EEC2A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0" y="1019230"/>
            <a:ext cx="5179067" cy="2758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A9FFA0-5134-E645-B6D8-4897D5FBE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935" y="1019230"/>
            <a:ext cx="4777090" cy="28483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4F4708-6B6C-1745-A6DE-DB33F992947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36" y="3919524"/>
            <a:ext cx="4777090" cy="26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385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52181" y="437955"/>
            <a:ext cx="40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任务管理：任务状态多粒度监控</a:t>
            </a:r>
            <a:endParaRPr lang="zh-C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8E69EC1-D819-A34E-A15F-C3248CDF713B}"/>
              </a:ext>
            </a:extLst>
          </p:cNvPr>
          <p:cNvGrpSpPr/>
          <p:nvPr/>
        </p:nvGrpSpPr>
        <p:grpSpPr>
          <a:xfrm>
            <a:off x="494336" y="1182566"/>
            <a:ext cx="11179882" cy="5381910"/>
            <a:chOff x="116906" y="1010691"/>
            <a:chExt cx="11930484" cy="55175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39CBFB0-1006-A24E-BB8A-F717BCE97B9B}"/>
                </a:ext>
              </a:extLst>
            </p:cNvPr>
            <p:cNvSpPr txBox="1"/>
            <p:nvPr/>
          </p:nvSpPr>
          <p:spPr>
            <a:xfrm>
              <a:off x="1827693" y="5741450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任务执行状态回溯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822A9D-DDD5-4E43-AA10-57391663E96A}"/>
                </a:ext>
              </a:extLst>
            </p:cNvPr>
            <p:cNvSpPr txBox="1"/>
            <p:nvPr/>
          </p:nvSpPr>
          <p:spPr>
            <a:xfrm>
              <a:off x="1803391" y="4002210"/>
              <a:ext cx="249614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数据加工平台任务监控总览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3723528-25D6-D342-ABCE-CE5EFC36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10" y="1010691"/>
              <a:ext cx="5805936" cy="28245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2045F46-3ED9-3049-87FE-C594113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334" y="1049389"/>
              <a:ext cx="5945056" cy="2785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1C1627-15F7-FE43-843D-D7EECFBD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06" y="4435054"/>
              <a:ext cx="5833640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D2FEB2-9499-034A-BAA5-8443F362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1456" y="4435054"/>
              <a:ext cx="5805934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AF0E0D-BF5B-3E46-BC00-A57148F7EB44}"/>
                </a:ext>
              </a:extLst>
            </p:cNvPr>
            <p:cNvSpPr txBox="1"/>
            <p:nvPr/>
          </p:nvSpPr>
          <p:spPr>
            <a:xfrm>
              <a:off x="7878806" y="3974654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流程实例状态查看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E534EF-DFAE-1E4A-9B01-F755BED39E41}"/>
                </a:ext>
              </a:extLst>
            </p:cNvPr>
            <p:cNvSpPr txBox="1"/>
            <p:nvPr/>
          </p:nvSpPr>
          <p:spPr>
            <a:xfrm>
              <a:off x="7878806" y="5746491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2DBFD7-C246-EF47-B1E2-DD962AAA1F92}"/>
                </a:ext>
              </a:extLst>
            </p:cNvPr>
            <p:cNvSpPr/>
            <p:nvPr/>
          </p:nvSpPr>
          <p:spPr>
            <a:xfrm>
              <a:off x="2583105" y="6181147"/>
              <a:ext cx="8000254" cy="347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任务执行日志查看，方便运维实时了解任务运行状况，快速定位问题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5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38372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F29A3A-7DA8-3545-AD29-F4D0367E9820}"/>
              </a:ext>
            </a:extLst>
          </p:cNvPr>
          <p:cNvSpPr txBox="1"/>
          <p:nvPr/>
        </p:nvSpPr>
        <p:spPr>
          <a:xfrm>
            <a:off x="620708" y="3158382"/>
            <a:ext cx="2758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优点：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弹性伸缩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充分利用服务器资源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环境隔离</a:t>
            </a:r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0AD35-7407-264D-9135-32550BF53CFF}"/>
              </a:ext>
            </a:extLst>
          </p:cNvPr>
          <p:cNvSpPr txBox="1"/>
          <p:nvPr/>
        </p:nvSpPr>
        <p:spPr>
          <a:xfrm>
            <a:off x="620708" y="15887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+mj-ea"/>
                <a:ea typeface="+mj-ea"/>
              </a:rPr>
              <a:t>云原生是趋势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3B5A70-1E29-C743-88EE-E7B296F7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06" y="1588754"/>
            <a:ext cx="8112649" cy="46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60372" y="2762539"/>
            <a:ext cx="367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架构突破之路</a:t>
            </a:r>
            <a:endParaRPr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51723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160C2E-5F5D-D34F-A1FE-A73D1223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956" y="1267460"/>
            <a:ext cx="7522319" cy="5102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26A299-83F0-B546-8F89-F36E8F98DB47}"/>
              </a:ext>
            </a:extLst>
          </p:cNvPr>
          <p:cNvSpPr/>
          <p:nvPr/>
        </p:nvSpPr>
        <p:spPr>
          <a:xfrm>
            <a:off x="385477" y="1290320"/>
            <a:ext cx="3646471" cy="263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任务切分、任务提交监控 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监听其它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的健康状态及容错处理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3C8A5A-1FE9-5A4B-9C6E-EACC0665465D}"/>
              </a:ext>
            </a:extLst>
          </p:cNvPr>
          <p:cNvSpPr/>
          <p:nvPr/>
        </p:nvSpPr>
        <p:spPr>
          <a:xfrm>
            <a:off x="332755" y="4285330"/>
            <a:ext cx="3751913" cy="226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主要负责维护任务的生命周期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服务启动时向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注册临时节点，并维持心跳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03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41960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架构不足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3E7DD47-307F-5D4F-AF07-52664D13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" y="1065770"/>
            <a:ext cx="7557114" cy="52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129A0B-35E8-9049-B39B-1098A00E88F1}"/>
              </a:ext>
            </a:extLst>
          </p:cNvPr>
          <p:cNvGrpSpPr/>
          <p:nvPr/>
        </p:nvGrpSpPr>
        <p:grpSpPr>
          <a:xfrm>
            <a:off x="7837149" y="1593852"/>
            <a:ext cx="4133532" cy="4543471"/>
            <a:chOff x="5766555" y="776655"/>
            <a:chExt cx="3302425" cy="359115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8C90B1-37B2-A448-B06A-45A441B774B8}"/>
                </a:ext>
              </a:extLst>
            </p:cNvPr>
            <p:cNvSpPr txBox="1"/>
            <p:nvPr/>
          </p:nvSpPr>
          <p:spPr>
            <a:xfrm>
              <a:off x="5766555" y="776655"/>
              <a:ext cx="330242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将任务信息存放到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队列中，由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通过分布式锁的方式去消费任务队列，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延迟了任务开始执行的时间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经历了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1-2-3)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16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8CCACE-237E-6D4E-BD0D-4642919C68A3}"/>
                </a:ext>
              </a:extLst>
            </p:cNvPr>
            <p:cNvSpPr txBox="1"/>
            <p:nvPr/>
          </p:nvSpPr>
          <p:spPr>
            <a:xfrm>
              <a:off x="5857995" y="3344015"/>
              <a:ext cx="321098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为保证性能，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的数据节点无法存储执行任务所需的全部信息。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因而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需要操作数据库去获取相关信息，增加了数据库的负担</a:t>
              </a:r>
              <a:r>
                <a:rPr lang="zh-CN" altLang="en-US" sz="1600" dirty="0">
                  <a:solidFill>
                    <a:srgbClr val="FFD2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14" name="思想气泡: 云 15">
              <a:extLst>
                <a:ext uri="{FF2B5EF4-FFF2-40B4-BE49-F238E27FC236}">
                  <a16:creationId xmlns:a16="http://schemas.microsoft.com/office/drawing/2014/main" id="{5F7C1FF8-BA78-5C4F-8947-44C8F4127FC2}"/>
                </a:ext>
              </a:extLst>
            </p:cNvPr>
            <p:cNvSpPr/>
            <p:nvPr/>
          </p:nvSpPr>
          <p:spPr>
            <a:xfrm>
              <a:off x="6084993" y="1828800"/>
              <a:ext cx="2658637" cy="1094914"/>
            </a:xfrm>
            <a:prstGeom prst="cloudCallou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没有真正意义上地去管理；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却做了许多不必承担的工作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" name="直接箭头连接符 16">
            <a:extLst>
              <a:ext uri="{FF2B5EF4-FFF2-40B4-BE49-F238E27FC236}">
                <a16:creationId xmlns:a16="http://schemas.microsoft.com/office/drawing/2014/main" id="{590A1178-9C71-3E4E-8722-768C0A693C54}"/>
              </a:ext>
            </a:extLst>
          </p:cNvPr>
          <p:cNvCxnSpPr>
            <a:cxnSpLocks/>
          </p:cNvCxnSpPr>
          <p:nvPr/>
        </p:nvCxnSpPr>
        <p:spPr>
          <a:xfrm flipH="1">
            <a:off x="1137758" y="28067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7064500A-31E1-8540-9A56-1FBF75675969}"/>
              </a:ext>
            </a:extLst>
          </p:cNvPr>
          <p:cNvCxnSpPr>
            <a:cxnSpLocks/>
          </p:cNvCxnSpPr>
          <p:nvPr/>
        </p:nvCxnSpPr>
        <p:spPr>
          <a:xfrm>
            <a:off x="1137758" y="3920681"/>
            <a:ext cx="1821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ED7AC47-D52E-044B-95C0-BFD71B281FE7}"/>
              </a:ext>
            </a:extLst>
          </p:cNvPr>
          <p:cNvSpPr txBox="1"/>
          <p:nvPr/>
        </p:nvSpPr>
        <p:spPr>
          <a:xfrm>
            <a:off x="2082164" y="2823408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A1AC7B-35A5-604A-B931-4DFF2CBCA21C}"/>
              </a:ext>
            </a:extLst>
          </p:cNvPr>
          <p:cNvSpPr txBox="1"/>
          <p:nvPr/>
        </p:nvSpPr>
        <p:spPr>
          <a:xfrm>
            <a:off x="2163150" y="3539551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箭头连接符 16">
            <a:extLst>
              <a:ext uri="{FF2B5EF4-FFF2-40B4-BE49-F238E27FC236}">
                <a16:creationId xmlns:a16="http://schemas.microsoft.com/office/drawing/2014/main" id="{B2CFB92E-243C-AE43-BCB4-8AB9E0260754}"/>
              </a:ext>
            </a:extLst>
          </p:cNvPr>
          <p:cNvCxnSpPr>
            <a:cxnSpLocks/>
          </p:cNvCxnSpPr>
          <p:nvPr/>
        </p:nvCxnSpPr>
        <p:spPr>
          <a:xfrm flipV="1">
            <a:off x="2310694" y="4073081"/>
            <a:ext cx="800806" cy="237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413F412A-C785-CE41-8516-9E614C06B7DD}"/>
              </a:ext>
            </a:extLst>
          </p:cNvPr>
          <p:cNvCxnSpPr>
            <a:cxnSpLocks/>
          </p:cNvCxnSpPr>
          <p:nvPr/>
        </p:nvCxnSpPr>
        <p:spPr>
          <a:xfrm flipV="1">
            <a:off x="3594100" y="4086459"/>
            <a:ext cx="0" cy="339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16">
            <a:extLst>
              <a:ext uri="{FF2B5EF4-FFF2-40B4-BE49-F238E27FC236}">
                <a16:creationId xmlns:a16="http://schemas.microsoft.com/office/drawing/2014/main" id="{DB8FDBBE-0D21-7E43-A583-AD3B74C66F18}"/>
              </a:ext>
            </a:extLst>
          </p:cNvPr>
          <p:cNvCxnSpPr>
            <a:cxnSpLocks/>
          </p:cNvCxnSpPr>
          <p:nvPr/>
        </p:nvCxnSpPr>
        <p:spPr>
          <a:xfrm flipH="1" flipV="1">
            <a:off x="4058592" y="4073082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C80D759-250E-9E4F-B667-0759542C7CED}"/>
              </a:ext>
            </a:extLst>
          </p:cNvPr>
          <p:cNvSpPr txBox="1"/>
          <p:nvPr/>
        </p:nvSpPr>
        <p:spPr>
          <a:xfrm>
            <a:off x="4463052" y="3855626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箭头连接符 16">
            <a:extLst>
              <a:ext uri="{FF2B5EF4-FFF2-40B4-BE49-F238E27FC236}">
                <a16:creationId xmlns:a16="http://schemas.microsoft.com/office/drawing/2014/main" id="{C4A046D6-35B0-4845-8B81-91AEABDE8A9C}"/>
              </a:ext>
            </a:extLst>
          </p:cNvPr>
          <p:cNvCxnSpPr>
            <a:cxnSpLocks/>
          </p:cNvCxnSpPr>
          <p:nvPr/>
        </p:nvCxnSpPr>
        <p:spPr>
          <a:xfrm flipH="1" flipV="1">
            <a:off x="6472216" y="5161248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185C1DC-9FD5-2C44-B5C8-40A18DD1BE07}"/>
              </a:ext>
            </a:extLst>
          </p:cNvPr>
          <p:cNvSpPr txBox="1"/>
          <p:nvPr/>
        </p:nvSpPr>
        <p:spPr>
          <a:xfrm>
            <a:off x="6798559" y="4912092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14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98286" y="396825"/>
            <a:ext cx="339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1.3.x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97A884-91D2-944C-9D99-78333D6FDCC3}"/>
              </a:ext>
            </a:extLst>
          </p:cNvPr>
          <p:cNvSpPr txBox="1"/>
          <p:nvPr/>
        </p:nvSpPr>
        <p:spPr>
          <a:xfrm>
            <a:off x="8036522" y="1396425"/>
            <a:ext cx="38754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数据库减压，减少极端情况下的可能造成的调度延时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去数据库操作，只负责任务的运行，职责更单一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直接通信进行任务分配，降低延时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多种策略分发任务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节点负载均衡策略：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随机、循环及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和内存的线性加权负载均衡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262B8E-D39B-AC49-9471-DAEA02AD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057215"/>
            <a:ext cx="7613426" cy="4734560"/>
          </a:xfrm>
          <a:prstGeom prst="rect">
            <a:avLst/>
          </a:prstGeom>
        </p:spPr>
      </p:pic>
      <p:cxnSp>
        <p:nvCxnSpPr>
          <p:cNvPr id="9" name="直接箭头连接符 16">
            <a:extLst>
              <a:ext uri="{FF2B5EF4-FFF2-40B4-BE49-F238E27FC236}">
                <a16:creationId xmlns:a16="http://schemas.microsoft.com/office/drawing/2014/main" id="{ACD87A46-4B34-5D48-B676-BEC4F26C3C35}"/>
              </a:ext>
            </a:extLst>
          </p:cNvPr>
          <p:cNvCxnSpPr>
            <a:cxnSpLocks/>
          </p:cNvCxnSpPr>
          <p:nvPr/>
        </p:nvCxnSpPr>
        <p:spPr>
          <a:xfrm flipH="1">
            <a:off x="3842858" y="28829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18670" y="374650"/>
            <a:ext cx="5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系统运作的差异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1D86C-26E3-7947-B259-416D39A6A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757952"/>
            <a:ext cx="7834690" cy="5895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50DA20-C3DD-C64D-8E04-C6F500D4775A}"/>
              </a:ext>
            </a:extLst>
          </p:cNvPr>
          <p:cNvSpPr txBox="1"/>
          <p:nvPr/>
        </p:nvSpPr>
        <p:spPr>
          <a:xfrm>
            <a:off x="8114726" y="1349915"/>
            <a:ext cx="3797240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1.3.x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架构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黑线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职能更加丰富，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则更加专注于执行。</a:t>
            </a:r>
            <a:endParaRPr lang="en-US" altLang="zh-CN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D2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1.2.x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中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不仅要主动“揽活”，还要负责“善后”工作。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任务的执行状态要通过访问数据库才能获得，对于那些任务复杂的工作流来说，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时效性，任务吞吐，数据库压力都会成为调度性能的瓶颈</a:t>
            </a:r>
            <a:r>
              <a:rPr lang="zh-CN" altLang="en-US" dirty="0">
                <a:solidFill>
                  <a:srgbClr val="FFD2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953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80959" y="428816"/>
            <a:ext cx="829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细节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引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的直接通信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BBC002-EBEE-0647-91FB-BDEEB3AC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5" y="946293"/>
            <a:ext cx="7739687" cy="53347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4564A2-38FF-794D-83B7-D12DA55ABE38}"/>
              </a:ext>
            </a:extLst>
          </p:cNvPr>
          <p:cNvSpPr txBox="1"/>
          <p:nvPr/>
        </p:nvSpPr>
        <p:spPr>
          <a:xfrm>
            <a:off x="8279660" y="1336861"/>
            <a:ext cx="3394767" cy="398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与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间的通信信息被封装成不同的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实例，由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的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EventQueue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统一管理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实例在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pipeline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中流转，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在各自的</a:t>
            </a:r>
            <a:r>
              <a:rPr lang="en-US" altLang="zh-CN" dirty="0" err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Netty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服务端与客户端之间完成了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直接通信</a:t>
            </a:r>
            <a:endParaRPr lang="en-US" altLang="zh-CN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85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395659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服务容错设计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C4178C-C22D-C84D-9E92-33EC0DC0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64" y="990818"/>
            <a:ext cx="8380672" cy="48763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351C83-D84B-5C4E-9D3B-4EC7C6826DAF}"/>
              </a:ext>
            </a:extLst>
          </p:cNvPr>
          <p:cNvSpPr/>
          <p:nvPr/>
        </p:nvSpPr>
        <p:spPr>
          <a:xfrm>
            <a:off x="3239962" y="5990600"/>
            <a:ext cx="6041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Worker</a:t>
            </a:r>
            <a:r>
              <a:rPr lang="zh-CN" altLang="en-US" dirty="0"/>
              <a:t>容错主要是是</a:t>
            </a:r>
            <a:r>
              <a:rPr lang="en-US" altLang="zh-CN" dirty="0"/>
              <a:t>kill</a:t>
            </a:r>
            <a:r>
              <a:rPr lang="zh-CN" altLang="en-US" dirty="0"/>
              <a:t>任务，任务在其他机器上重新提交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231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6235" y="374015"/>
            <a:ext cx="11479530" cy="6109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36980" y="358838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72535" y="270319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08725" y="360870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44915" y="2702560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173220" y="1048385"/>
            <a:ext cx="3845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目 录 </a:t>
            </a:r>
            <a:r>
              <a:rPr lang="en-US" altLang="zh-CN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/ 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CONTENTS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0040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7136" y="4377579"/>
            <a:ext cx="22723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DolphinScheudler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  <a:endParaRPr 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559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72535" y="3494405"/>
            <a:ext cx="211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auto">
              <a:lnSpc>
                <a:spcPct val="100000"/>
              </a:lnSpc>
              <a:defRPr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架构突破之路</a:t>
            </a:r>
            <a:endParaRPr lang="zh-CN" altLang="zh-CN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1785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8725" y="4243215"/>
            <a:ext cx="2133840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用户案例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-2.0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9797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62626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31340" y="3411636"/>
            <a:ext cx="211963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开源项目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animBg="1"/>
      <p:bldP spid="2" grpId="1" bldLvl="0" animBg="1"/>
      <p:bldP spid="3" grpId="0" animBg="1"/>
      <p:bldP spid="3" grpId="1" bldLvl="0" animBg="1"/>
      <p:bldP spid="4" grpId="0" animBg="1"/>
      <p:bldP spid="4" grpId="1" bldLvl="0" animBg="1"/>
      <p:bldP spid="6" grpId="0" animBg="1"/>
      <p:bldP spid="6" grpId="1" bldLvl="0" animBg="1"/>
      <p:bldP spid="30" grpId="0"/>
      <p:bldP spid="7" grpId="0"/>
      <p:bldP spid="7" grpId="1"/>
      <p:bldP spid="8" grpId="0"/>
      <p:bldP spid="9" grpId="0"/>
      <p:bldP spid="9" grpId="1"/>
      <p:bldP spid="11" grpId="0"/>
      <p:bldP spid="13" grpId="0"/>
      <p:bldP spid="13" grpId="1"/>
      <p:bldP spid="15" grpId="0"/>
      <p:bldP spid="16" grpId="0"/>
      <p:bldP spid="16" grpId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7490" y="2334895"/>
            <a:ext cx="397827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用户案例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E35D0A-2806-EF49-BECC-0D2B02F8C7E7}"/>
              </a:ext>
            </a:extLst>
          </p:cNvPr>
          <p:cNvSpPr/>
          <p:nvPr/>
        </p:nvSpPr>
        <p:spPr>
          <a:xfrm>
            <a:off x="8877635" y="2997384"/>
            <a:ext cx="167065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81847" y="388151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BA2788F-1892-2841-BACF-E7AAB5CC25DB}"/>
              </a:ext>
            </a:extLst>
          </p:cNvPr>
          <p:cNvGrpSpPr/>
          <p:nvPr/>
        </p:nvGrpSpPr>
        <p:grpSpPr>
          <a:xfrm>
            <a:off x="534364" y="2175327"/>
            <a:ext cx="11123271" cy="2507346"/>
            <a:chOff x="7864475" y="3254375"/>
            <a:chExt cx="18086070" cy="469773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07C7130-1A56-4E45-967A-546A65B8D3B6}"/>
                </a:ext>
              </a:extLst>
            </p:cNvPr>
            <p:cNvGrpSpPr/>
            <p:nvPr/>
          </p:nvGrpSpPr>
          <p:grpSpPr>
            <a:xfrm>
              <a:off x="12992735" y="3254375"/>
              <a:ext cx="7828915" cy="1640840"/>
              <a:chOff x="11331" y="4811"/>
              <a:chExt cx="12329" cy="258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4E004D6-F456-4641-85B9-9B9BAE637D2E}"/>
                  </a:ext>
                </a:extLst>
              </p:cNvPr>
              <p:cNvGrpSpPr/>
              <p:nvPr/>
            </p:nvGrpSpPr>
            <p:grpSpPr>
              <a:xfrm>
                <a:off x="11331" y="4811"/>
                <a:ext cx="12329" cy="2584"/>
                <a:chOff x="28669" y="7325"/>
                <a:chExt cx="8887" cy="2298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5B602E3-2E82-5C4C-A687-C0693859C9CE}"/>
                    </a:ext>
                  </a:extLst>
                </p:cNvPr>
                <p:cNvSpPr/>
                <p:nvPr/>
              </p:nvSpPr>
              <p:spPr>
                <a:xfrm>
                  <a:off x="28856" y="7325"/>
                  <a:ext cx="8562" cy="2050"/>
                </a:xfrm>
                <a:prstGeom prst="rect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斜纹 29">
                  <a:extLst>
                    <a:ext uri="{FF2B5EF4-FFF2-40B4-BE49-F238E27FC236}">
                      <a16:creationId xmlns:a16="http://schemas.microsoft.com/office/drawing/2014/main" id="{CCB01256-42AB-4749-9869-614B24DC6E50}"/>
                    </a:ext>
                  </a:extLst>
                </p:cNvPr>
                <p:cNvSpPr/>
                <p:nvPr/>
              </p:nvSpPr>
              <p:spPr>
                <a:xfrm rot="10800000">
                  <a:off x="36260" y="8780"/>
                  <a:ext cx="1268" cy="678"/>
                </a:xfrm>
                <a:prstGeom prst="diagStripe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1" name="直接连接符 76">
                  <a:extLst>
                    <a:ext uri="{FF2B5EF4-FFF2-40B4-BE49-F238E27FC236}">
                      <a16:creationId xmlns:a16="http://schemas.microsoft.com/office/drawing/2014/main" id="{BEAEFC05-0AB1-ED42-94D4-C867F5BEE1C9}"/>
                    </a:ext>
                  </a:extLst>
                </p:cNvPr>
                <p:cNvCxnSpPr/>
                <p:nvPr/>
              </p:nvCxnSpPr>
              <p:spPr>
                <a:xfrm>
                  <a:off x="28702" y="7602"/>
                  <a:ext cx="0" cy="2021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13">
                  <a:extLst>
                    <a:ext uri="{FF2B5EF4-FFF2-40B4-BE49-F238E27FC236}">
                      <a16:creationId xmlns:a16="http://schemas.microsoft.com/office/drawing/2014/main" id="{CD69878E-AEFF-6645-BE46-8317E12AC29A}"/>
                    </a:ext>
                  </a:extLst>
                </p:cNvPr>
                <p:cNvCxnSpPr/>
                <p:nvPr/>
              </p:nvCxnSpPr>
              <p:spPr>
                <a:xfrm>
                  <a:off x="28669" y="9612"/>
                  <a:ext cx="8887" cy="10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A4B1AB-C6C9-834D-9101-B512D79CAAF5}"/>
                  </a:ext>
                </a:extLst>
              </p:cNvPr>
              <p:cNvSpPr txBox="1"/>
              <p:nvPr/>
            </p:nvSpPr>
            <p:spPr>
              <a:xfrm>
                <a:off x="11987" y="4997"/>
                <a:ext cx="11019" cy="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高性能 </a:t>
                </a:r>
                <a:r>
                  <a:rPr kumimoji="1" lang="en-US" altLang="zh-CN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-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Master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重构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928F965-7B83-8642-8E15-681178996CC6}"/>
                </a:ext>
              </a:extLst>
            </p:cNvPr>
            <p:cNvGrpSpPr/>
            <p:nvPr/>
          </p:nvGrpSpPr>
          <p:grpSpPr>
            <a:xfrm>
              <a:off x="7864475" y="6329045"/>
              <a:ext cx="5240655" cy="1623060"/>
              <a:chOff x="9854" y="8240"/>
              <a:chExt cx="8253" cy="255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7A7B554-8E4F-7745-BB25-3CE6ADC0C15B}"/>
                  </a:ext>
                </a:extLst>
              </p:cNvPr>
              <p:cNvSpPr/>
              <p:nvPr/>
            </p:nvSpPr>
            <p:spPr>
              <a:xfrm>
                <a:off x="10183" y="8514"/>
                <a:ext cx="7621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BFC3944-EB06-2D4D-8FB9-137556A3CCD3}"/>
                  </a:ext>
                </a:extLst>
              </p:cNvPr>
              <p:cNvSpPr/>
              <p:nvPr/>
            </p:nvSpPr>
            <p:spPr>
              <a:xfrm>
                <a:off x="9854" y="8240"/>
                <a:ext cx="8253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3C2A54-BF1D-CC49-8263-36AF97E42851}"/>
                  </a:ext>
                </a:extLst>
              </p:cNvPr>
              <p:cNvSpPr txBox="1"/>
              <p:nvPr/>
            </p:nvSpPr>
            <p:spPr>
              <a:xfrm>
                <a:off x="11050" y="8982"/>
                <a:ext cx="53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减少数据库轮询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A663BAA-B0C7-C74E-BDB7-6DAD2D597D5E}"/>
                </a:ext>
              </a:extLst>
            </p:cNvPr>
            <p:cNvGrpSpPr/>
            <p:nvPr/>
          </p:nvGrpSpPr>
          <p:grpSpPr>
            <a:xfrm>
              <a:off x="15093950" y="6329045"/>
              <a:ext cx="4126865" cy="1623060"/>
              <a:chOff x="19895" y="8220"/>
              <a:chExt cx="6499" cy="255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405251D-AB5B-C745-AB74-BFF1C7F027BE}"/>
                  </a:ext>
                </a:extLst>
              </p:cNvPr>
              <p:cNvSpPr/>
              <p:nvPr/>
            </p:nvSpPr>
            <p:spPr>
              <a:xfrm>
                <a:off x="20224" y="8494"/>
                <a:ext cx="5825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0027A12-3D20-CE43-869A-943348AF8AC5}"/>
                  </a:ext>
                </a:extLst>
              </p:cNvPr>
              <p:cNvSpPr/>
              <p:nvPr/>
            </p:nvSpPr>
            <p:spPr>
              <a:xfrm>
                <a:off x="19895" y="8220"/>
                <a:ext cx="6499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9D04217-5920-BA4C-AA06-1E20E7C9F18F}"/>
                  </a:ext>
                </a:extLst>
              </p:cNvPr>
              <p:cNvSpPr txBox="1"/>
              <p:nvPr/>
            </p:nvSpPr>
            <p:spPr>
              <a:xfrm>
                <a:off x="21091" y="8962"/>
                <a:ext cx="39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去分布式锁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29D82A5-4D88-694C-B8DD-34B726DCF3CD}"/>
                </a:ext>
              </a:extLst>
            </p:cNvPr>
            <p:cNvGrpSpPr/>
            <p:nvPr/>
          </p:nvGrpSpPr>
          <p:grpSpPr>
            <a:xfrm>
              <a:off x="21171535" y="6329045"/>
              <a:ext cx="4779010" cy="1623060"/>
              <a:chOff x="28752" y="8200"/>
              <a:chExt cx="7526" cy="255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2F49876-DD26-E146-A0F3-34CCF261C7A1}"/>
                  </a:ext>
                </a:extLst>
              </p:cNvPr>
              <p:cNvSpPr/>
              <p:nvPr/>
            </p:nvSpPr>
            <p:spPr>
              <a:xfrm>
                <a:off x="29081" y="8474"/>
                <a:ext cx="6726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D28591D-72AD-B241-A32C-F75DD564DA9C}"/>
                  </a:ext>
                </a:extLst>
              </p:cNvPr>
              <p:cNvSpPr/>
              <p:nvPr/>
            </p:nvSpPr>
            <p:spPr>
              <a:xfrm>
                <a:off x="28752" y="8200"/>
                <a:ext cx="7526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FFFD40-B1AF-DE45-BBFB-7AF424A2AC9A}"/>
                  </a:ext>
                </a:extLst>
              </p:cNvPr>
              <p:cNvSpPr txBox="1"/>
              <p:nvPr/>
            </p:nvSpPr>
            <p:spPr>
              <a:xfrm>
                <a:off x="29948" y="8942"/>
                <a:ext cx="46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减少线程使用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4153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4C26A-BE26-E046-A723-83DED5DD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6" y="1649670"/>
            <a:ext cx="3352800" cy="4508500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68899E5D-1BDB-C64F-AF20-8CEFA209F80B}"/>
              </a:ext>
            </a:extLst>
          </p:cNvPr>
          <p:cNvSpPr/>
          <p:nvPr/>
        </p:nvSpPr>
        <p:spPr>
          <a:xfrm>
            <a:off x="4075944" y="3719254"/>
            <a:ext cx="49590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2875DE-D234-6A4C-8D51-6D220380AD0F}"/>
              </a:ext>
            </a:extLst>
          </p:cNvPr>
          <p:cNvSpPr txBox="1"/>
          <p:nvPr/>
        </p:nvSpPr>
        <p:spPr>
          <a:xfrm>
            <a:off x="4685410" y="1555559"/>
            <a:ext cx="6506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减少数据库轮询、去分布式锁，新增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Scheduler(HA)</a:t>
            </a:r>
          </a:p>
          <a:p>
            <a:pPr marL="342900" indent="-342900" algn="l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直接与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通信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43A15E0-FF0C-5B4B-B8E6-413DDC81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04" y="2354002"/>
            <a:ext cx="7224604" cy="37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76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6AA3AD-6B19-D546-A702-99AA17F8056B}"/>
              </a:ext>
            </a:extLst>
          </p:cNvPr>
          <p:cNvSpPr txBox="1"/>
          <p:nvPr/>
        </p:nvSpPr>
        <p:spPr>
          <a:xfrm>
            <a:off x="698421" y="1338460"/>
            <a:ext cx="66204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与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通信，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内部减少线程使用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956E42-22A5-2C4F-8E3D-D1679CCE7466}"/>
              </a:ext>
            </a:extLst>
          </p:cNvPr>
          <p:cNvSpPr txBox="1"/>
          <p:nvPr/>
        </p:nvSpPr>
        <p:spPr>
          <a:xfrm>
            <a:off x="698421" y="2692380"/>
            <a:ext cx="11032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执行完工作流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任务，发送结果给别的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检查是否需要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，依赖和子工作流需要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  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内部用一个轮询线程，负责轮询其负责的所有工作流的状态。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471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A04A9-FD52-F342-A3EF-65CA9CC2E2AD}"/>
              </a:ext>
            </a:extLst>
          </p:cNvPr>
          <p:cNvGrpSpPr/>
          <p:nvPr/>
        </p:nvGrpSpPr>
        <p:grpSpPr>
          <a:xfrm>
            <a:off x="588349" y="1309963"/>
            <a:ext cx="10893737" cy="4945220"/>
            <a:chOff x="6210935" y="2383155"/>
            <a:chExt cx="22167215" cy="663638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5B084B-1FF1-AA41-9602-1EC73EEE65B7}"/>
                </a:ext>
              </a:extLst>
            </p:cNvPr>
            <p:cNvSpPr txBox="1"/>
            <p:nvPr/>
          </p:nvSpPr>
          <p:spPr>
            <a:xfrm>
              <a:off x="6667500" y="2758440"/>
              <a:ext cx="6125110" cy="414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Service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Provide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Interface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简称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endPara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3D389D-C28D-1A41-8562-AFDCC2428415}"/>
                </a:ext>
              </a:extLst>
            </p:cNvPr>
            <p:cNvSpPr/>
            <p:nvPr/>
          </p:nvSpPr>
          <p:spPr>
            <a:xfrm>
              <a:off x="6210935" y="2383155"/>
              <a:ext cx="22167215" cy="6636385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F62E7E-1EAB-364D-93DD-7407F1F646A7}"/>
                </a:ext>
              </a:extLst>
            </p:cNvPr>
            <p:cNvSpPr txBox="1"/>
            <p:nvPr/>
          </p:nvSpPr>
          <p:spPr>
            <a:xfrm>
              <a:off x="6667500" y="3733166"/>
              <a:ext cx="9112203" cy="293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、邮件告警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 ，新增短信告警、脚本回调告警实现（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doing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、注册中心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Etcd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等注册中心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、资源存储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HDFS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、各种云等存储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、全局队列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Redis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等充当任务队列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5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、任务插件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化，支持扩展任务类型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6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、日志存储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优先级低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0D4852-85EE-504C-A2CD-AE9495D17FB1}"/>
                </a:ext>
              </a:extLst>
            </p:cNvPr>
            <p:cNvSpPr txBox="1"/>
            <p:nvPr/>
          </p:nvSpPr>
          <p:spPr>
            <a:xfrm>
              <a:off x="21651581" y="2760973"/>
              <a:ext cx="6482016" cy="4217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优点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设计保持简洁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2、不依赖过多第三方 JAR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3、各个插件保持独立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缺点</a:t>
              </a:r>
              <a:endPara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可能会存在些冗余代码的存在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" name="直接连接符 17">
              <a:extLst>
                <a:ext uri="{FF2B5EF4-FFF2-40B4-BE49-F238E27FC236}">
                  <a16:creationId xmlns:a16="http://schemas.microsoft.com/office/drawing/2014/main" id="{25080BA7-683B-C24E-BFAB-6BF2F8E94F9B}"/>
                </a:ext>
              </a:extLst>
            </p:cNvPr>
            <p:cNvCxnSpPr/>
            <p:nvPr/>
          </p:nvCxnSpPr>
          <p:spPr>
            <a:xfrm>
              <a:off x="21024203" y="2758440"/>
              <a:ext cx="0" cy="589470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5967CC1-FB14-A744-AD9F-F757FE2C141F}"/>
              </a:ext>
            </a:extLst>
          </p:cNvPr>
          <p:cNvSpPr txBox="1"/>
          <p:nvPr/>
        </p:nvSpPr>
        <p:spPr>
          <a:xfrm>
            <a:off x="469821" y="881741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</p:spTree>
    <p:extLst>
      <p:ext uri="{BB962C8B-B14F-4D97-AF65-F5344CB8AC3E}">
        <p14:creationId xmlns:p14="http://schemas.microsoft.com/office/powerpoint/2010/main" val="133421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53887" y="360040"/>
            <a:ext cx="346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/>
              <a:t>Roadmap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ECBA921-D96B-4A45-845F-EC258F38B539}"/>
              </a:ext>
            </a:extLst>
          </p:cNvPr>
          <p:cNvGrpSpPr/>
          <p:nvPr/>
        </p:nvGrpSpPr>
        <p:grpSpPr>
          <a:xfrm>
            <a:off x="360355" y="1287103"/>
            <a:ext cx="11218869" cy="5046124"/>
            <a:chOff x="360355" y="1287103"/>
            <a:chExt cx="11218869" cy="50461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63D226-5C17-8543-8B55-B72C971ABD1C}"/>
                </a:ext>
              </a:extLst>
            </p:cNvPr>
            <p:cNvSpPr/>
            <p:nvPr/>
          </p:nvSpPr>
          <p:spPr>
            <a:xfrm>
              <a:off x="360355" y="1287103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b="1" dirty="0"/>
                <a:t>支持更多数据组件集成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目前的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多种任务类型可能不能满足需求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1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9C3CB3-F723-044A-B0DE-D214BAFB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7" t="1523" r="1581" b="1523"/>
            <a:stretch>
              <a:fillRect/>
            </a:stretch>
          </p:blipFill>
          <p:spPr>
            <a:xfrm>
              <a:off x="8105442" y="2964824"/>
              <a:ext cx="3473782" cy="3368403"/>
            </a:xfrm>
            <a:prstGeom prst="roundRect">
              <a:avLst>
                <a:gd name="adj" fmla="val 4411"/>
              </a:avLst>
            </a:prstGeom>
            <a:effectLst>
              <a:outerShdw blurRad="266700" dist="38100" dir="5400000" algn="t" rotWithShape="0">
                <a:prstClr val="black">
                  <a:alpha val="23000"/>
                </a:prstClr>
              </a:outerShdw>
            </a:effectLst>
          </p:spPr>
        </p:pic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7844876F-63C6-624B-BAE1-D9673B85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1508079" y="2212080"/>
              <a:ext cx="4676775" cy="829945"/>
            </a:xfrm>
            <a:prstGeom prst="trapezoid">
              <a:avLst/>
            </a:prstGeom>
            <a:gradFill>
              <a:gsLst>
                <a:gs pos="0">
                  <a:srgbClr val="EBF2F8"/>
                </a:gs>
                <a:gs pos="100000">
                  <a:srgbClr val="74A7D3">
                    <a:alpha val="77000"/>
                  </a:srgbClr>
                </a:gs>
              </a:gsLst>
              <a:lin ang="1434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1169DD0A-7E45-2640-AA30-741CC82491AB}"/>
                </a:ext>
              </a:extLst>
            </p:cNvPr>
            <p:cNvSpPr/>
            <p:nvPr/>
          </p:nvSpPr>
          <p:spPr>
            <a:xfrm>
              <a:off x="1317897" y="3254566"/>
              <a:ext cx="1723390" cy="43942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数据同步任务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6AB50ACB-99FF-204D-9CF9-F2304E009088}"/>
                </a:ext>
              </a:extLst>
            </p:cNvPr>
            <p:cNvSpPr/>
            <p:nvPr/>
          </p:nvSpPr>
          <p:spPr>
            <a:xfrm>
              <a:off x="1317897" y="3808286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KETTLE任务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965447A6-19BC-BC41-9D54-42F427310B8A}"/>
                </a:ext>
              </a:extLst>
            </p:cNvPr>
            <p:cNvSpPr/>
            <p:nvPr/>
          </p:nvSpPr>
          <p:spPr>
            <a:xfrm>
              <a:off x="5115197" y="3459036"/>
              <a:ext cx="1132205" cy="93281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600" b="1" dirty="0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600DAC69-9D48-9849-971D-68645797BF7A}"/>
                </a:ext>
              </a:extLst>
            </p:cNvPr>
            <p:cNvSpPr/>
            <p:nvPr/>
          </p:nvSpPr>
          <p:spPr>
            <a:xfrm>
              <a:off x="1318532" y="4361371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......</a:t>
              </a: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BF1912D-0319-594A-A617-496CAEBA78B3}"/>
                </a:ext>
              </a:extLst>
            </p:cNvPr>
            <p:cNvSpPr/>
            <p:nvPr/>
          </p:nvSpPr>
          <p:spPr>
            <a:xfrm>
              <a:off x="3330847" y="3254566"/>
              <a:ext cx="1564640" cy="39624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SQL任务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B768FC-0D7E-8B44-8F32-CE2A4B6CD5D1}"/>
                </a:ext>
              </a:extLst>
            </p:cNvPr>
            <p:cNvSpPr txBox="1"/>
            <p:nvPr/>
          </p:nvSpPr>
          <p:spPr bwMode="auto">
            <a:xfrm>
              <a:off x="157634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数据接入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9118F4-4ADB-4542-9F72-6E0D1CF88F29}"/>
                </a:ext>
              </a:extLst>
            </p:cNvPr>
            <p:cNvSpPr txBox="1"/>
            <p:nvPr/>
          </p:nvSpPr>
          <p:spPr bwMode="auto">
            <a:xfrm>
              <a:off x="4875167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5D768E-32B9-F749-BED5-30D4AFD65804}"/>
                </a:ext>
              </a:extLst>
            </p:cNvPr>
            <p:cNvSpPr txBox="1"/>
            <p:nvPr/>
          </p:nvSpPr>
          <p:spPr bwMode="auto">
            <a:xfrm>
              <a:off x="321972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数据开发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556146D-9817-374C-87D5-C6D78BD608EA}"/>
                </a:ext>
              </a:extLst>
            </p:cNvPr>
            <p:cNvGrpSpPr/>
            <p:nvPr/>
          </p:nvGrpSpPr>
          <p:grpSpPr>
            <a:xfrm>
              <a:off x="2033542" y="2656589"/>
              <a:ext cx="3625850" cy="261891"/>
              <a:chOff x="1972" y="4346"/>
              <a:chExt cx="5710" cy="965"/>
            </a:xfrm>
            <a:solidFill>
              <a:srgbClr val="74A7D3"/>
            </a:solidFill>
          </p:grpSpPr>
          <p:sp>
            <p:nvSpPr>
              <p:cNvPr id="27" name="上箭头 26">
                <a:extLst>
                  <a:ext uri="{FF2B5EF4-FFF2-40B4-BE49-F238E27FC236}">
                    <a16:creationId xmlns:a16="http://schemas.microsoft.com/office/drawing/2014/main" id="{DDB57CC2-6E9D-F641-AC8C-30432A257FAA}"/>
                  </a:ext>
                </a:extLst>
              </p:cNvPr>
              <p:cNvSpPr/>
              <p:nvPr/>
            </p:nvSpPr>
            <p:spPr>
              <a:xfrm flipH="1">
                <a:off x="1972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8" name="上箭头 27">
                <a:extLst>
                  <a:ext uri="{FF2B5EF4-FFF2-40B4-BE49-F238E27FC236}">
                    <a16:creationId xmlns:a16="http://schemas.microsoft.com/office/drawing/2014/main" id="{13146F04-0A24-E24F-B1FC-D44AACF7EB85}"/>
                  </a:ext>
                </a:extLst>
              </p:cNvPr>
              <p:cNvSpPr/>
              <p:nvPr/>
            </p:nvSpPr>
            <p:spPr>
              <a:xfrm flipH="1">
                <a:off x="7180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9" name="上箭头 28">
                <a:extLst>
                  <a:ext uri="{FF2B5EF4-FFF2-40B4-BE49-F238E27FC236}">
                    <a16:creationId xmlns:a16="http://schemas.microsoft.com/office/drawing/2014/main" id="{13828F84-35C4-BC4B-BD41-AB06EEA93E8E}"/>
                  </a:ext>
                </a:extLst>
              </p:cNvPr>
              <p:cNvSpPr/>
              <p:nvPr/>
            </p:nvSpPr>
            <p:spPr>
              <a:xfrm flipH="1">
                <a:off x="4576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</p:grp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0FEB8720-F90A-0947-9E78-58EB881B05ED}"/>
                </a:ext>
              </a:extLst>
            </p:cNvPr>
            <p:cNvSpPr/>
            <p:nvPr/>
          </p:nvSpPr>
          <p:spPr>
            <a:xfrm>
              <a:off x="3330847" y="3744786"/>
              <a:ext cx="1564640" cy="33337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 dirty="0" err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存储过程任务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61A5DC85-2826-AF4A-B0A7-FAC7811A9D83}"/>
                </a:ext>
              </a:extLst>
            </p:cNvPr>
            <p:cNvSpPr/>
            <p:nvPr/>
          </p:nvSpPr>
          <p:spPr>
            <a:xfrm>
              <a:off x="3330847" y="4172141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业务任务1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9D5FDA1-9381-1D43-A857-EA42ACA67D9A}"/>
                </a:ext>
              </a:extLst>
            </p:cNvPr>
            <p:cNvSpPr/>
            <p:nvPr/>
          </p:nvSpPr>
          <p:spPr>
            <a:xfrm>
              <a:off x="3330847" y="4649026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业务任务N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4D6BB5-3CBE-F44B-8F54-1F938357F971}"/>
                </a:ext>
              </a:extLst>
            </p:cNvPr>
            <p:cNvSpPr txBox="1"/>
            <p:nvPr/>
          </p:nvSpPr>
          <p:spPr>
            <a:xfrm>
              <a:off x="8027065" y="1389211"/>
              <a:ext cx="19159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+mj-ea"/>
                  <a:ea typeface="+mj-ea"/>
                </a:rPr>
                <a:t>解决办法</a:t>
              </a:r>
              <a:r>
                <a:rPr kumimoji="1" lang="zh-CN" altLang="en-US" dirty="0">
                  <a:latin typeface="+mj-ea"/>
                  <a:ea typeface="+mj-ea"/>
                </a:rPr>
                <a:t>：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任务插件化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热插拔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64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97112" y="380368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功能规划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417185" y="7788616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334F254-B490-0F47-8376-1D1FD5B819B3}"/>
              </a:ext>
            </a:extLst>
          </p:cNvPr>
          <p:cNvSpPr txBox="1"/>
          <p:nvPr/>
        </p:nvSpPr>
        <p:spPr>
          <a:xfrm>
            <a:off x="3270719" y="4196965"/>
            <a:ext cx="2850681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有个任务队列设置的页面，这个页面可以设置多个队列，每个队列里可以设置任务并发数，每个任务可以指定他所属的队列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1152D1-D08A-7344-A8EA-7551095E1AF8}"/>
              </a:ext>
            </a:extLst>
          </p:cNvPr>
          <p:cNvSpPr txBox="1"/>
          <p:nvPr/>
        </p:nvSpPr>
        <p:spPr>
          <a:xfrm>
            <a:off x="6610690" y="4166738"/>
            <a:ext cx="2507910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页面爆炸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只关注自己相关的任务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燕尾形 34">
            <a:extLst>
              <a:ext uri="{FF2B5EF4-FFF2-40B4-BE49-F238E27FC236}">
                <a16:creationId xmlns:a16="http://schemas.microsoft.com/office/drawing/2014/main" id="{B1248268-1CF6-A041-85F5-63789D722E98}"/>
              </a:ext>
            </a:extLst>
          </p:cNvPr>
          <p:cNvSpPr/>
          <p:nvPr/>
        </p:nvSpPr>
        <p:spPr>
          <a:xfrm>
            <a:off x="723900" y="22820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E25CAC-38E9-CD44-9AD3-751E7BB03308}"/>
              </a:ext>
            </a:extLst>
          </p:cNvPr>
          <p:cNvSpPr txBox="1"/>
          <p:nvPr/>
        </p:nvSpPr>
        <p:spPr>
          <a:xfrm>
            <a:off x="1220504" y="2610554"/>
            <a:ext cx="245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任务结果参数传递</a:t>
            </a: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F1313EA5-5C9A-6C46-9F25-41309072070B}"/>
              </a:ext>
            </a:extLst>
          </p:cNvPr>
          <p:cNvSpPr/>
          <p:nvPr/>
        </p:nvSpPr>
        <p:spPr>
          <a:xfrm>
            <a:off x="3424532" y="23058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16ADAD-291A-814A-AF8C-31C2A928956B}"/>
              </a:ext>
            </a:extLst>
          </p:cNvPr>
          <p:cNvSpPr txBox="1"/>
          <p:nvPr/>
        </p:nvSpPr>
        <p:spPr>
          <a:xfrm>
            <a:off x="4101876" y="2634362"/>
            <a:ext cx="215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任务并发数控制</a:t>
            </a: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6A998056-B51B-FF44-B249-F1BFE8A9C42F}"/>
              </a:ext>
            </a:extLst>
          </p:cNvPr>
          <p:cNvSpPr/>
          <p:nvPr/>
        </p:nvSpPr>
        <p:spPr>
          <a:xfrm>
            <a:off x="6061081" y="23185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2633FB-4FD4-C549-975F-6CF3F30F52E2}"/>
              </a:ext>
            </a:extLst>
          </p:cNvPr>
          <p:cNvSpPr txBox="1"/>
          <p:nvPr/>
        </p:nvSpPr>
        <p:spPr>
          <a:xfrm>
            <a:off x="7207835" y="2634362"/>
            <a:ext cx="170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列表依赖</a:t>
            </a:r>
          </a:p>
        </p:txBody>
      </p:sp>
      <p:sp>
        <p:nvSpPr>
          <p:cNvPr id="41" name="燕尾形 40">
            <a:extLst>
              <a:ext uri="{FF2B5EF4-FFF2-40B4-BE49-F238E27FC236}">
                <a16:creationId xmlns:a16="http://schemas.microsoft.com/office/drawing/2014/main" id="{50AB2A7F-DDB1-894E-A318-74313D741AB9}"/>
              </a:ext>
            </a:extLst>
          </p:cNvPr>
          <p:cNvSpPr/>
          <p:nvPr/>
        </p:nvSpPr>
        <p:spPr>
          <a:xfrm>
            <a:off x="8758534" y="22947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C81EE2-B23A-3849-B093-91168502E31F}"/>
              </a:ext>
            </a:extLst>
          </p:cNvPr>
          <p:cNvSpPr txBox="1"/>
          <p:nvPr/>
        </p:nvSpPr>
        <p:spPr>
          <a:xfrm>
            <a:off x="9243965" y="2634362"/>
            <a:ext cx="209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工作流版本</a:t>
            </a:r>
            <a:r>
              <a:rPr lang="zh-CN" altLang="en-US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         </a:t>
            </a:r>
            <a:r>
              <a:rPr lang="en-US" altLang="zh-CN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(done)</a:t>
            </a:r>
            <a:endParaRPr lang="zh-CN" altLang="en-US" sz="800" b="1" spc="400" dirty="0">
              <a:solidFill>
                <a:schemeClr val="bg1"/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71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AF9009-872E-6C49-BFAE-058B7904A29D}"/>
              </a:ext>
            </a:extLst>
          </p:cNvPr>
          <p:cNvSpPr txBox="1">
            <a:spLocks/>
          </p:cNvSpPr>
          <p:nvPr/>
        </p:nvSpPr>
        <p:spPr>
          <a:xfrm>
            <a:off x="4067384" y="415842"/>
            <a:ext cx="7188875" cy="4932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在易观千帆中的应用</a:t>
            </a:r>
            <a:b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AF3BF6-0A80-9A4B-9AB1-40624A91387B}"/>
              </a:ext>
            </a:extLst>
          </p:cNvPr>
          <p:cNvSpPr txBox="1"/>
          <p:nvPr/>
        </p:nvSpPr>
        <p:spPr>
          <a:xfrm>
            <a:off x="426395" y="1459182"/>
            <a:ext cx="30335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易观千帆是一款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对标分析产品。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千帆是每天需要处理数百亿条数据，月活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6.8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PB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的大数据集群经过每天上万个任务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处理加工而产生的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服务应用。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年开始使用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来调度整个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过程。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右图是其中一条工作流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AA94F2-72FB-1A4D-B792-56F40339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36" y="1276713"/>
            <a:ext cx="8403772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6800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360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奇安信的应用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1D6F81C-F29C-9645-828A-3FCC9B520D49}"/>
              </a:ext>
            </a:extLst>
          </p:cNvPr>
          <p:cNvGrpSpPr/>
          <p:nvPr/>
        </p:nvGrpSpPr>
        <p:grpSpPr>
          <a:xfrm>
            <a:off x="368187" y="1130579"/>
            <a:ext cx="7486943" cy="3964180"/>
            <a:chOff x="1904206" y="915152"/>
            <a:chExt cx="9338275" cy="4823661"/>
          </a:xfrm>
        </p:grpSpPr>
        <p:sp>
          <p:nvSpPr>
            <p:cNvPr id="10" name="Freeform 123@|5FFC:0|FBC:0|LFC:16777215|LBC:16777215">
              <a:extLst>
                <a:ext uri="{FF2B5EF4-FFF2-40B4-BE49-F238E27FC236}">
                  <a16:creationId xmlns:a16="http://schemas.microsoft.com/office/drawing/2014/main" id="{ED624BE0-D7BC-9845-81CD-AA22EEF3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353050"/>
              <a:ext cx="1014413" cy="130175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1" name="Freeform 124@|5FFC:0|FBC:0|LFC:16777215|LBC:16777215">
              <a:extLst>
                <a:ext uri="{FF2B5EF4-FFF2-40B4-BE49-F238E27FC236}">
                  <a16:creationId xmlns:a16="http://schemas.microsoft.com/office/drawing/2014/main" id="{8FAD1BCD-A409-6A40-B943-3D7545C5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170488"/>
              <a:ext cx="1014413" cy="131762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2" name="Freeform 125@|5FFC:0|FBC:0|LFC:16777215|LBC:16777215">
              <a:extLst>
                <a:ext uri="{FF2B5EF4-FFF2-40B4-BE49-F238E27FC236}">
                  <a16:creationId xmlns:a16="http://schemas.microsoft.com/office/drawing/2014/main" id="{B31660EA-1E1A-4A4D-A7B9-405D3520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537200"/>
              <a:ext cx="803275" cy="201613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reeform 237@|5FFC:0|FBC:0|LFC:16777215|LBC:16777215">
              <a:extLst>
                <a:ext uri="{FF2B5EF4-FFF2-40B4-BE49-F238E27FC236}">
                  <a16:creationId xmlns:a16="http://schemas.microsoft.com/office/drawing/2014/main" id="{03F7CB43-B96A-3449-92F1-9A570E206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9038" y="2593975"/>
              <a:ext cx="2116137" cy="2497138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4" name="Oval 287">
              <a:extLst>
                <a:ext uri="{FF2B5EF4-FFF2-40B4-BE49-F238E27FC236}">
                  <a16:creationId xmlns:a16="http://schemas.microsoft.com/office/drawing/2014/main" id="{1B738DAC-CC12-B143-9B99-ACF8A5672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138" y="2824163"/>
              <a:ext cx="658812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3</a:t>
              </a:r>
            </a:p>
          </p:txBody>
        </p:sp>
        <p:sp>
          <p:nvSpPr>
            <p:cNvPr id="15" name="Oval 291">
              <a:extLst>
                <a:ext uri="{FF2B5EF4-FFF2-40B4-BE49-F238E27FC236}">
                  <a16:creationId xmlns:a16="http://schemas.microsoft.com/office/drawing/2014/main" id="{88507DE8-74BD-EF45-A45F-9EFBAEA6D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163" y="3746500"/>
              <a:ext cx="657225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2</a:t>
              </a:r>
            </a:p>
          </p:txBody>
        </p:sp>
        <p:sp>
          <p:nvSpPr>
            <p:cNvPr id="16" name="Oval 295">
              <a:extLst>
                <a:ext uri="{FF2B5EF4-FFF2-40B4-BE49-F238E27FC236}">
                  <a16:creationId xmlns:a16="http://schemas.microsoft.com/office/drawing/2014/main" id="{81B5DF75-87EA-664C-A699-1D8509348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338" y="4591050"/>
              <a:ext cx="657225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1</a:t>
              </a:r>
            </a:p>
          </p:txBody>
        </p:sp>
        <p:sp>
          <p:nvSpPr>
            <p:cNvPr id="17" name="Oval 299">
              <a:extLst>
                <a:ext uri="{FF2B5EF4-FFF2-40B4-BE49-F238E27FC236}">
                  <a16:creationId xmlns:a16="http://schemas.microsoft.com/office/drawing/2014/main" id="{0957F60C-E9F7-3547-832A-E8D14EDE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6238" y="2068513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6</a:t>
              </a:r>
            </a:p>
          </p:txBody>
        </p:sp>
        <p:sp>
          <p:nvSpPr>
            <p:cNvPr id="18" name="Oval 303">
              <a:extLst>
                <a:ext uri="{FF2B5EF4-FFF2-40B4-BE49-F238E27FC236}">
                  <a16:creationId xmlns:a16="http://schemas.microsoft.com/office/drawing/2014/main" id="{21702BDE-D47E-0048-B087-500FA185D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050" y="2824163"/>
              <a:ext cx="657225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7</a:t>
              </a:r>
            </a:p>
          </p:txBody>
        </p:sp>
        <p:sp>
          <p:nvSpPr>
            <p:cNvPr id="22" name="Oval 307">
              <a:extLst>
                <a:ext uri="{FF2B5EF4-FFF2-40B4-BE49-F238E27FC236}">
                  <a16:creationId xmlns:a16="http://schemas.microsoft.com/office/drawing/2014/main" id="{53DA01B7-D4FA-8C4A-A9A6-6377B243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163" y="3746500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8</a:t>
              </a:r>
            </a:p>
          </p:txBody>
        </p:sp>
        <p:sp>
          <p:nvSpPr>
            <p:cNvPr id="23" name="Oval 308">
              <a:extLst>
                <a:ext uri="{FF2B5EF4-FFF2-40B4-BE49-F238E27FC236}">
                  <a16:creationId xmlns:a16="http://schemas.microsoft.com/office/drawing/2014/main" id="{04AA168F-D216-904C-92EA-6C21FC13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2070100"/>
              <a:ext cx="657225" cy="63976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121920"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4</a:t>
              </a:r>
            </a:p>
          </p:txBody>
        </p:sp>
        <p:sp>
          <p:nvSpPr>
            <p:cNvPr id="24" name="Oval 309">
              <a:extLst>
                <a:ext uri="{FF2B5EF4-FFF2-40B4-BE49-F238E27FC236}">
                  <a16:creationId xmlns:a16="http://schemas.microsoft.com/office/drawing/2014/main" id="{48A5E3FB-27FC-144D-8BAB-57BB9FE2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700" y="1801813"/>
              <a:ext cx="658813" cy="63817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5</a:t>
              </a:r>
            </a:p>
          </p:txBody>
        </p:sp>
        <p:sp>
          <p:nvSpPr>
            <p:cNvPr id="25" name="Oval 44">
              <a:extLst>
                <a:ext uri="{FF2B5EF4-FFF2-40B4-BE49-F238E27FC236}">
                  <a16:creationId xmlns:a16="http://schemas.microsoft.com/office/drawing/2014/main" id="{5E0A47EA-FA9C-3B45-A2D3-84FE7281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650" y="4591050"/>
              <a:ext cx="658813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9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25236CB5-A12B-9542-BEE0-0BB4A2127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7816" y="1773918"/>
              <a:ext cx="3384665" cy="50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资源文件的在线上传，管理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0AF330C-217B-7F4E-9F7A-75265130A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2260600"/>
              <a:ext cx="23352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jar </a:t>
              </a: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包不怕丢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6ED2A78D-ECAC-4443-95E8-F3401BE8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2" y="2647950"/>
              <a:ext cx="1952625" cy="41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实现集群高可用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52675CF-3B46-094A-99FC-6B3D19D6E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7724" y="3141245"/>
              <a:ext cx="23336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集群去中心化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66080DF-25C7-3448-A765-6DDDD210A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3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支持多租户</a:t>
              </a: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930B4E08-DA2F-E648-8EC0-733062C70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675" y="40814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咱俩不能用一个账号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2" name="TextBox 13@|17FFC:16777215|FBC:16777215|LFC:16777215|LBC:16777215">
              <a:extLst>
                <a:ext uri="{FF2B5EF4-FFF2-40B4-BE49-F238E27FC236}">
                  <a16:creationId xmlns:a16="http://schemas.microsoft.com/office/drawing/2014/main" id="{7E5CCC0D-A5ED-1F4A-BA78-76C49EF94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50" y="4706938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权限管理</a:t>
              </a:r>
            </a:p>
          </p:txBody>
        </p:sp>
        <p:sp>
          <p:nvSpPr>
            <p:cNvPr id="33" name="TextBox 13@|17FFC:16777215|FBC:16777215|LFC:16777215|LBC:16777215">
              <a:extLst>
                <a:ext uri="{FF2B5EF4-FFF2-40B4-BE49-F238E27FC236}">
                  <a16:creationId xmlns:a16="http://schemas.microsoft.com/office/drawing/2014/main" id="{2689336B-A9F2-5F43-864C-AE6F35FB4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4992688"/>
              <a:ext cx="233521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我只能访问授权的项目和资源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CFC7ED61-A880-C045-8AAE-7DA982DFD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666" y="1925637"/>
              <a:ext cx="1952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各种复杂调度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51ED10C-5A7D-A84D-85C1-A215EE463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7763" y="2232025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定时调度、依赖调度、手动调度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1A45050A-2AED-D848-9E1C-456A02F48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206" y="2824002"/>
              <a:ext cx="1952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丰富的任务类型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C1C3FA0-6CCC-154D-BD1B-D8A367C2D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2350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可视化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8" name="TextBox 13@|17FFC:16777215|FBC:16777215|LFC:16777215|LBC:16777215">
              <a:extLst>
                <a:ext uri="{FF2B5EF4-FFF2-40B4-BE49-F238E27FC236}">
                  <a16:creationId xmlns:a16="http://schemas.microsoft.com/office/drawing/2014/main" id="{1046EC26-D444-9E4A-A58A-A7EBD2041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5288" y="4691063"/>
              <a:ext cx="19526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分布式易扩展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9" name="TextBox 13@|17FFC:16777215|FBC:16777215|LFC:16777215|LBC:16777215">
              <a:extLst>
                <a:ext uri="{FF2B5EF4-FFF2-40B4-BE49-F238E27FC236}">
                  <a16:creationId xmlns:a16="http://schemas.microsoft.com/office/drawing/2014/main" id="{068FEA8B-82A0-2B41-B688-4749C8D95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463" y="4976813"/>
              <a:ext cx="233521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无单点问题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资源不够了要扩容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1479C8F2-6B20-9442-A9DA-D9E813C76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731" y="3098640"/>
              <a:ext cx="233362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spark shell MR HIVE</a:t>
              </a:r>
              <a:r>
                <a:rPr kumimoji="1" lang="zh-CN" alt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kumimoji="1"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python…</a:t>
              </a:r>
              <a:endParaRPr lang="en-US" altLang="zh-CN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9EF1305D-F265-3C4D-8892-E4893E65F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75" y="40687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拖拽生成 </a:t>
              </a: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DAG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EF7831BA-A091-8D44-9B2C-9785EE8B6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5" y="3535363"/>
              <a:ext cx="1373188" cy="374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6ACFF"/>
                  </a:solidFill>
                  <a:latin typeface="Arial" charset="0"/>
                  <a:ea typeface="微软雅黑" charset="-122"/>
                  <a:sym typeface="Arial" charset="0"/>
                </a:rPr>
                <a:t>工作流</a:t>
              </a:r>
              <a:endParaRPr lang="en-US" altLang="zh-CN" sz="2000" b="1" dirty="0">
                <a:solidFill>
                  <a:srgbClr val="06ACFF"/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11B72CE3-BB0C-1245-8AD3-26B0084BF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0461" y="915152"/>
              <a:ext cx="2336800" cy="41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任务失败重试</a:t>
              </a:r>
              <a:r>
                <a:rPr lang="en-US" altLang="zh-C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告警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B48D555B-BFE7-9148-998E-FD6B87D7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700" y="1384301"/>
              <a:ext cx="2333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你想重试几次 每次间隔多久 失败要不要发邮件告诉你？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B05CA73B-7EAC-B541-9A8C-1066E84348B9}"/>
              </a:ext>
            </a:extLst>
          </p:cNvPr>
          <p:cNvSpPr txBox="1"/>
          <p:nvPr/>
        </p:nvSpPr>
        <p:spPr>
          <a:xfrm>
            <a:off x="2045925" y="5403514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6ACFF"/>
                </a:solidFill>
                <a:latin typeface="+mj-ea"/>
                <a:ea typeface="+mj-ea"/>
              </a:rPr>
              <a:t>Why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</a:t>
            </a:r>
            <a:r>
              <a:rPr kumimoji="1" lang="en-US" altLang="zh-CN" sz="2000" b="1" dirty="0" err="1">
                <a:solidFill>
                  <a:srgbClr val="06ACFF"/>
                </a:solidFill>
                <a:latin typeface="+mj-ea"/>
                <a:ea typeface="+mj-ea"/>
              </a:rPr>
              <a:t>DolphinScheduler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？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90E4945-11D4-2546-AFB9-08FC27A4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88" y="3341900"/>
            <a:ext cx="4864377" cy="3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5837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47" name="Text Box 4">
            <a:extLst>
              <a:ext uri="{FF2B5EF4-FFF2-40B4-BE49-F238E27FC236}">
                <a16:creationId xmlns:a16="http://schemas.microsoft.com/office/drawing/2014/main" id="{737264FF-B093-5947-B8E5-B6BB48DC46BA}"/>
              </a:ext>
            </a:extLst>
          </p:cNvPr>
          <p:cNvSpPr txBox="1"/>
          <p:nvPr/>
        </p:nvSpPr>
        <p:spPr>
          <a:xfrm>
            <a:off x="587968" y="1495570"/>
            <a:ext cx="827810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在使用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Airflow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的过程中，出现过以下问题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部署及集群扩容相较于复杂及麻烦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代码绘制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DAG，当任务数及依赖增多后，不便于维护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当任务量多的时，容易造成卡死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42FEBF-66F5-B34E-A82A-5CAB67ED15DB}"/>
              </a:ext>
            </a:extLst>
          </p:cNvPr>
          <p:cNvGrpSpPr/>
          <p:nvPr/>
        </p:nvGrpSpPr>
        <p:grpSpPr>
          <a:xfrm>
            <a:off x="522086" y="3815815"/>
            <a:ext cx="9820275" cy="1225988"/>
            <a:chOff x="1048703" y="3898265"/>
            <a:chExt cx="9820275" cy="1225988"/>
          </a:xfrm>
        </p:grpSpPr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F214B6C9-F5A6-D64D-9F43-F5C22BC03BCC}"/>
                </a:ext>
              </a:extLst>
            </p:cNvPr>
            <p:cNvSpPr txBox="1"/>
            <p:nvPr/>
          </p:nvSpPr>
          <p:spPr>
            <a:xfrm>
              <a:off x="1048703" y="389826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那么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的出现解决了优路的哪些问题呢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？</a:t>
              </a: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95AE48CE-4C81-024F-AAAB-9254791542C0}"/>
                </a:ext>
              </a:extLst>
            </p:cNvPr>
            <p:cNvSpPr txBox="1"/>
            <p:nvPr/>
          </p:nvSpPr>
          <p:spPr>
            <a:xfrm>
              <a:off x="1048703" y="425132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1）、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部署及集群扩容简单，本身我司也对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做了一定的定制化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；</a:t>
              </a:r>
            </a:p>
          </p:txBody>
        </p:sp>
        <p:sp>
          <p:nvSpPr>
            <p:cNvPr id="50" name="Text Box 10">
              <a:extLst>
                <a:ext uri="{FF2B5EF4-FFF2-40B4-BE49-F238E27FC236}">
                  <a16:creationId xmlns:a16="http://schemas.microsoft.com/office/drawing/2014/main" id="{369D3416-59E2-7A4F-9096-BA16CEF255B9}"/>
                </a:ext>
              </a:extLst>
            </p:cNvPr>
            <p:cNvSpPr txBox="1"/>
            <p:nvPr/>
          </p:nvSpPr>
          <p:spPr>
            <a:xfrm>
              <a:off x="1048703" y="466534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2）、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流程可视化，并且可以通过拖拽的方式来绘制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DAG；</a:t>
              </a:r>
            </a:p>
          </p:txBody>
        </p:sp>
      </p:grpSp>
      <p:pic>
        <p:nvPicPr>
          <p:cNvPr id="51" name="Picture 5" descr="万年历">
            <a:extLst>
              <a:ext uri="{FF2B5EF4-FFF2-40B4-BE49-F238E27FC236}">
                <a16:creationId xmlns:a16="http://schemas.microsoft.com/office/drawing/2014/main" id="{445A72E6-7B60-CF47-9C65-5228DF7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499" y="2314823"/>
            <a:ext cx="1346906" cy="1346906"/>
          </a:xfrm>
          <a:prstGeom prst="rect">
            <a:avLst/>
          </a:prstGeom>
        </p:spPr>
      </p:pic>
      <p:sp>
        <p:nvSpPr>
          <p:cNvPr id="52" name="Text Box 6">
            <a:extLst>
              <a:ext uri="{FF2B5EF4-FFF2-40B4-BE49-F238E27FC236}">
                <a16:creationId xmlns:a16="http://schemas.microsoft.com/office/drawing/2014/main" id="{73D79AF7-489C-3044-87F9-A2C2D3111AAC}"/>
              </a:ext>
            </a:extLst>
          </p:cNvPr>
          <p:cNvSpPr txBox="1"/>
          <p:nvPr/>
        </p:nvSpPr>
        <p:spPr>
          <a:xfrm>
            <a:off x="9762843" y="364922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万年历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6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1208" y="3167390"/>
            <a:ext cx="444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en-US" altLang="zh-CN" sz="28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7" grpId="1"/>
      <p:bldP spid="10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9AD95-0C1D-AC48-97BB-77E180C4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3" y="1219602"/>
            <a:ext cx="11251213" cy="48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2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48131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74DCA3B-A817-A04F-88D4-6BD8A2481B70}"/>
              </a:ext>
            </a:extLst>
          </p:cNvPr>
          <p:cNvGrpSpPr/>
          <p:nvPr/>
        </p:nvGrpSpPr>
        <p:grpSpPr>
          <a:xfrm>
            <a:off x="779486" y="2394011"/>
            <a:ext cx="10993414" cy="4026864"/>
            <a:chOff x="222935" y="1628494"/>
            <a:chExt cx="11391250" cy="315827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258654-C85C-0541-91FE-85D69AB3D4E7}"/>
                </a:ext>
              </a:extLst>
            </p:cNvPr>
            <p:cNvSpPr txBox="1"/>
            <p:nvPr/>
          </p:nvSpPr>
          <p:spPr>
            <a:xfrm>
              <a:off x="5109473" y="4472959"/>
              <a:ext cx="3241133" cy="313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调度系统对比表</a:t>
              </a:r>
            </a:p>
          </p:txBody>
        </p:sp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ED655999-9785-2244-AE9D-B058D1C47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27" y="1628494"/>
              <a:ext cx="11376558" cy="56788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8">
              <a:extLst>
                <a:ext uri="{FF2B5EF4-FFF2-40B4-BE49-F238E27FC236}">
                  <a16:creationId xmlns:a16="http://schemas.microsoft.com/office/drawing/2014/main" id="{157DDB6B-BCBE-714E-BDC1-CC9ACB33D527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5" y="2141601"/>
              <a:ext cx="11383630" cy="26161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56D6AE-D990-DB4F-AA42-CE5F160CBE14}"/>
                </a:ext>
              </a:extLst>
            </p:cNvPr>
            <p:cNvSpPr txBox="1"/>
            <p:nvPr/>
          </p:nvSpPr>
          <p:spPr>
            <a:xfrm>
              <a:off x="287279" y="21691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高可用                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792EFC-A132-9142-AC04-CF44D688C910}"/>
                </a:ext>
              </a:extLst>
            </p:cNvPr>
            <p:cNvSpPr txBox="1"/>
            <p:nvPr/>
          </p:nvSpPr>
          <p:spPr>
            <a:xfrm>
              <a:off x="287279" y="249779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易用性  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好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7D4A7A-6278-8543-9CC8-1D94E5DDDD63}"/>
                </a:ext>
              </a:extLst>
            </p:cNvPr>
            <p:cNvSpPr txBox="1"/>
            <p:nvPr/>
          </p:nvSpPr>
          <p:spPr>
            <a:xfrm>
              <a:off x="230007" y="2839691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社区活跃度          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      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中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活跃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近期活跃</a:t>
              </a:r>
              <a:endParaRPr lang="zh-CN" altLang="en-US" sz="2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43B40-FB2D-FF43-8F98-446F2DB189D2}"/>
                </a:ext>
              </a:extLst>
            </p:cNvPr>
            <p:cNvSpPr txBox="1"/>
            <p:nvPr/>
          </p:nvSpPr>
          <p:spPr>
            <a:xfrm>
              <a:off x="287279" y="318690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可扩展性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FF64B1-0E36-A84F-BD77-FB8DD6966A44}"/>
                </a:ext>
              </a:extLst>
            </p:cNvPr>
            <p:cNvSpPr txBox="1"/>
            <p:nvPr/>
          </p:nvSpPr>
          <p:spPr>
            <a:xfrm>
              <a:off x="222935" y="35374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hadoop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集成        深入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深入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EFF83D-29E8-174A-B508-CE7736547B55}"/>
                </a:ext>
              </a:extLst>
            </p:cNvPr>
            <p:cNvSpPr txBox="1"/>
            <p:nvPr/>
          </p:nvSpPr>
          <p:spPr>
            <a:xfrm>
              <a:off x="230007" y="3884677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维护代价               高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  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直接连接符 35">
              <a:extLst>
                <a:ext uri="{FF2B5EF4-FFF2-40B4-BE49-F238E27FC236}">
                  <a16:creationId xmlns:a16="http://schemas.microsoft.com/office/drawing/2014/main" id="{3829EB6B-5BC1-C44B-ABE4-BAA58A0DC28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99" y="4397121"/>
              <a:ext cx="11319286" cy="0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041132B-4C03-BB47-AE1B-221A23400456}"/>
                </a:ext>
              </a:extLst>
            </p:cNvPr>
            <p:cNvSpPr txBox="1"/>
            <p:nvPr/>
          </p:nvSpPr>
          <p:spPr>
            <a:xfrm>
              <a:off x="287279" y="1712665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      </a:t>
              </a:r>
              <a:r>
                <a:rPr lang="en-US" altLang="zh-CN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Oozie                       Azkaban                   Airflow	            Dolphin Scheduler</a:t>
              </a:r>
              <a:endParaRPr lang="zh-CN" altLang="en-US" sz="24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BC3B66C-72BF-054B-B19B-599536F096BB}"/>
              </a:ext>
            </a:extLst>
          </p:cNvPr>
          <p:cNvSpPr/>
          <p:nvPr/>
        </p:nvSpPr>
        <p:spPr>
          <a:xfrm>
            <a:off x="453243" y="1288874"/>
            <a:ext cx="1128551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从高可用、易用性、社区活跃度、可拓展性、与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生态圈集成以及维护成本几个维度进行了调研对比</a:t>
            </a:r>
          </a:p>
        </p:txBody>
      </p:sp>
    </p:spTree>
    <p:extLst>
      <p:ext uri="{BB962C8B-B14F-4D97-AF65-F5344CB8AC3E}">
        <p14:creationId xmlns:p14="http://schemas.microsoft.com/office/powerpoint/2010/main" val="235756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6E5835-3B90-F248-85B7-350A2A819074}"/>
              </a:ext>
            </a:extLst>
          </p:cNvPr>
          <p:cNvGrpSpPr/>
          <p:nvPr/>
        </p:nvGrpSpPr>
        <p:grpSpPr>
          <a:xfrm>
            <a:off x="1129530" y="1244868"/>
            <a:ext cx="9259070" cy="4368264"/>
            <a:chOff x="725506" y="940336"/>
            <a:chExt cx="7672340" cy="3390135"/>
          </a:xfrm>
        </p:grpSpPr>
        <p:pic>
          <p:nvPicPr>
            <p:cNvPr id="25" name="Picture 258">
              <a:extLst>
                <a:ext uri="{FF2B5EF4-FFF2-40B4-BE49-F238E27FC236}">
                  <a16:creationId xmlns:a16="http://schemas.microsoft.com/office/drawing/2014/main" id="{7DE58DD1-EEE8-5E48-8770-B8E8B88A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506" y="2038077"/>
              <a:ext cx="844501" cy="738941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26" name="Picture 259">
              <a:extLst>
                <a:ext uri="{FF2B5EF4-FFF2-40B4-BE49-F238E27FC236}">
                  <a16:creationId xmlns:a16="http://schemas.microsoft.com/office/drawing/2014/main" id="{F826F83E-8404-EB4C-8B1D-715E4647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4889" y="2038077"/>
              <a:ext cx="844501" cy="738941"/>
            </a:xfrm>
            <a:prstGeom prst="rect">
              <a:avLst/>
            </a:prstGeom>
          </p:spPr>
        </p:pic>
        <p:sp>
          <p:nvSpPr>
            <p:cNvPr id="27" name="Right Arrow 260">
              <a:extLst>
                <a:ext uri="{FF2B5EF4-FFF2-40B4-BE49-F238E27FC236}">
                  <a16:creationId xmlns:a16="http://schemas.microsoft.com/office/drawing/2014/main" id="{1FEEC788-7BC3-B748-B651-CCC505227B8E}"/>
                </a:ext>
              </a:extLst>
            </p:cNvPr>
            <p:cNvSpPr/>
            <p:nvPr/>
          </p:nvSpPr>
          <p:spPr>
            <a:xfrm>
              <a:off x="163728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8" name="Picture 261">
              <a:extLst>
                <a:ext uri="{FF2B5EF4-FFF2-40B4-BE49-F238E27FC236}">
                  <a16:creationId xmlns:a16="http://schemas.microsoft.com/office/drawing/2014/main" id="{6EDD0459-47CD-2447-8858-75306556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8485" y="1363026"/>
              <a:ext cx="3040666" cy="1927758"/>
            </a:xfrm>
            <a:prstGeom prst="rect">
              <a:avLst/>
            </a:prstGeom>
          </p:spPr>
        </p:pic>
        <p:sp>
          <p:nvSpPr>
            <p:cNvPr id="29" name="Right Arrow 262">
              <a:extLst>
                <a:ext uri="{FF2B5EF4-FFF2-40B4-BE49-F238E27FC236}">
                  <a16:creationId xmlns:a16="http://schemas.microsoft.com/office/drawing/2014/main" id="{2F31CD46-41B8-AB44-A490-31FC6565AFB6}"/>
                </a:ext>
              </a:extLst>
            </p:cNvPr>
            <p:cNvSpPr/>
            <p:nvPr/>
          </p:nvSpPr>
          <p:spPr>
            <a:xfrm>
              <a:off x="351616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0" name="Picture 263">
              <a:extLst>
                <a:ext uri="{FF2B5EF4-FFF2-40B4-BE49-F238E27FC236}">
                  <a16:creationId xmlns:a16="http://schemas.microsoft.com/office/drawing/2014/main" id="{80FEEA03-2B43-2447-A647-715CD507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5836" y="1158531"/>
              <a:ext cx="974923" cy="754921"/>
            </a:xfrm>
            <a:prstGeom prst="rect">
              <a:avLst/>
            </a:prstGeom>
          </p:spPr>
        </p:pic>
        <p:pic>
          <p:nvPicPr>
            <p:cNvPr id="31" name="Picture 264">
              <a:extLst>
                <a:ext uri="{FF2B5EF4-FFF2-40B4-BE49-F238E27FC236}">
                  <a16:creationId xmlns:a16="http://schemas.microsoft.com/office/drawing/2014/main" id="{F454D344-F336-CD40-8594-B54D2283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7994" y="2754161"/>
              <a:ext cx="862765" cy="754921"/>
            </a:xfrm>
            <a:prstGeom prst="rect">
              <a:avLst/>
            </a:prstGeom>
          </p:spPr>
        </p:pic>
        <p:pic>
          <p:nvPicPr>
            <p:cNvPr id="32" name="Picture 265">
              <a:extLst>
                <a:ext uri="{FF2B5EF4-FFF2-40B4-BE49-F238E27FC236}">
                  <a16:creationId xmlns:a16="http://schemas.microsoft.com/office/drawing/2014/main" id="{C5893F5F-EDD7-F44E-B59D-DD649AE8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5836" y="1942790"/>
              <a:ext cx="1264656" cy="782033"/>
            </a:xfrm>
            <a:prstGeom prst="rect">
              <a:avLst/>
            </a:prstGeom>
          </p:spPr>
        </p:pic>
        <p:sp>
          <p:nvSpPr>
            <p:cNvPr id="33" name="Right Arrow 266">
              <a:extLst>
                <a:ext uri="{FF2B5EF4-FFF2-40B4-BE49-F238E27FC236}">
                  <a16:creationId xmlns:a16="http://schemas.microsoft.com/office/drawing/2014/main" id="{642B80B6-5265-2E45-9290-66598E43037F}"/>
                </a:ext>
              </a:extLst>
            </p:cNvPr>
            <p:cNvSpPr/>
            <p:nvPr/>
          </p:nvSpPr>
          <p:spPr>
            <a:xfrm>
              <a:off x="6345643" y="2264067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4" name="Picture 268">
              <a:extLst>
                <a:ext uri="{FF2B5EF4-FFF2-40B4-BE49-F238E27FC236}">
                  <a16:creationId xmlns:a16="http://schemas.microsoft.com/office/drawing/2014/main" id="{AB0D26FE-518E-CC4E-B56C-EA777792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6648" y="3826492"/>
              <a:ext cx="505376" cy="442205"/>
            </a:xfrm>
            <a:prstGeom prst="rect">
              <a:avLst/>
            </a:prstGeom>
          </p:spPr>
        </p:pic>
        <p:pic>
          <p:nvPicPr>
            <p:cNvPr id="35" name="Picture 269">
              <a:extLst>
                <a:ext uri="{FF2B5EF4-FFF2-40B4-BE49-F238E27FC236}">
                  <a16:creationId xmlns:a16="http://schemas.microsoft.com/office/drawing/2014/main" id="{DE4DEE13-B138-D841-81CC-1BBE68B1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88946" y="3826492"/>
              <a:ext cx="505377" cy="442206"/>
            </a:xfrm>
            <a:prstGeom prst="rect">
              <a:avLst/>
            </a:prstGeom>
          </p:spPr>
        </p:pic>
        <p:pic>
          <p:nvPicPr>
            <p:cNvPr id="36" name="Picture 270">
              <a:extLst>
                <a:ext uri="{FF2B5EF4-FFF2-40B4-BE49-F238E27FC236}">
                  <a16:creationId xmlns:a16="http://schemas.microsoft.com/office/drawing/2014/main" id="{AB2FE05A-C4C3-6146-9DC0-009D0DC9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98920" y="3836453"/>
              <a:ext cx="509182" cy="445536"/>
            </a:xfrm>
            <a:prstGeom prst="rect">
              <a:avLst/>
            </a:prstGeom>
          </p:spPr>
        </p:pic>
        <p:sp>
          <p:nvSpPr>
            <p:cNvPr id="37" name="TextBox 271">
              <a:extLst>
                <a:ext uri="{FF2B5EF4-FFF2-40B4-BE49-F238E27FC236}">
                  <a16:creationId xmlns:a16="http://schemas.microsoft.com/office/drawing/2014/main" id="{28E6C524-A993-F745-978E-0F5721D4E2DC}"/>
                </a:ext>
              </a:extLst>
            </p:cNvPr>
            <p:cNvSpPr txBox="1"/>
            <p:nvPr/>
          </p:nvSpPr>
          <p:spPr>
            <a:xfrm>
              <a:off x="1232024" y="3776473"/>
              <a:ext cx="2017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低延迟的数据摄入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Hudi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与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Spark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解耦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支持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Flink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引擎流式写入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8" name="TextBox 272">
              <a:extLst>
                <a:ext uri="{FF2B5EF4-FFF2-40B4-BE49-F238E27FC236}">
                  <a16:creationId xmlns:a16="http://schemas.microsoft.com/office/drawing/2014/main" id="{9AA2EB11-DA29-F148-A3D4-98A83D285D06}"/>
                </a:ext>
              </a:extLst>
            </p:cNvPr>
            <p:cNvSpPr txBox="1"/>
            <p:nvPr/>
          </p:nvSpPr>
          <p:spPr>
            <a:xfrm>
              <a:off x="4109651" y="3776473"/>
              <a:ext cx="133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高效快速的数据加工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写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commit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通知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调度集成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9" name="TextBox 273">
              <a:extLst>
                <a:ext uri="{FF2B5EF4-FFF2-40B4-BE49-F238E27FC236}">
                  <a16:creationId xmlns:a16="http://schemas.microsoft.com/office/drawing/2014/main" id="{2697DA09-7A53-264A-9645-85DC9120508D}"/>
                </a:ext>
              </a:extLst>
            </p:cNvPr>
            <p:cNvSpPr txBox="1"/>
            <p:nvPr/>
          </p:nvSpPr>
          <p:spPr>
            <a:xfrm>
              <a:off x="6802537" y="3776473"/>
              <a:ext cx="15953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低延迟的交互式查询分析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Zeppelin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集成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Alluxio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加速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0" name="TextBox 274">
              <a:extLst>
                <a:ext uri="{FF2B5EF4-FFF2-40B4-BE49-F238E27FC236}">
                  <a16:creationId xmlns:a16="http://schemas.microsoft.com/office/drawing/2014/main" id="{8E35DF47-6F13-8E45-8490-74D440A7FBD2}"/>
                </a:ext>
              </a:extLst>
            </p:cNvPr>
            <p:cNvSpPr txBox="1"/>
            <p:nvPr/>
          </p:nvSpPr>
          <p:spPr>
            <a:xfrm>
              <a:off x="1570007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消费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1" name="TextBox 275">
              <a:extLst>
                <a:ext uri="{FF2B5EF4-FFF2-40B4-BE49-F238E27FC236}">
                  <a16:creationId xmlns:a16="http://schemas.microsoft.com/office/drawing/2014/main" id="{98F14518-5C39-9F4C-B889-0DEDEF9EE8FC}"/>
                </a:ext>
              </a:extLst>
            </p:cNvPr>
            <p:cNvSpPr txBox="1"/>
            <p:nvPr/>
          </p:nvSpPr>
          <p:spPr>
            <a:xfrm>
              <a:off x="3462353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生产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2" name="TextBox 277">
              <a:extLst>
                <a:ext uri="{FF2B5EF4-FFF2-40B4-BE49-F238E27FC236}">
                  <a16:creationId xmlns:a16="http://schemas.microsoft.com/office/drawing/2014/main" id="{A68C0C31-A90B-B44E-87C1-5A771B72B6F0}"/>
                </a:ext>
              </a:extLst>
            </p:cNvPr>
            <p:cNvSpPr txBox="1"/>
            <p:nvPr/>
          </p:nvSpPr>
          <p:spPr>
            <a:xfrm>
              <a:off x="6291865" y="256361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查询分析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43" name="Graphic 20">
              <a:extLst>
                <a:ext uri="{FF2B5EF4-FFF2-40B4-BE49-F238E27FC236}">
                  <a16:creationId xmlns:a16="http://schemas.microsoft.com/office/drawing/2014/main" id="{B94DB2E6-6B3A-3646-9605-01142F09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03780" y="940336"/>
              <a:ext cx="858601" cy="805578"/>
            </a:xfrm>
            <a:prstGeom prst="rect">
              <a:avLst/>
            </a:prstGeom>
          </p:spPr>
        </p:pic>
        <p:sp>
          <p:nvSpPr>
            <p:cNvPr id="44" name="Up-Down Arrow 21">
              <a:extLst>
                <a:ext uri="{FF2B5EF4-FFF2-40B4-BE49-F238E27FC236}">
                  <a16:creationId xmlns:a16="http://schemas.microsoft.com/office/drawing/2014/main" id="{0E1E9CF6-FCA5-0044-8CB2-2586EEADFF00}"/>
                </a:ext>
              </a:extLst>
            </p:cNvPr>
            <p:cNvSpPr/>
            <p:nvPr/>
          </p:nvSpPr>
          <p:spPr>
            <a:xfrm>
              <a:off x="5379911" y="1700573"/>
              <a:ext cx="306340" cy="515012"/>
            </a:xfrm>
            <a:prstGeom prst="up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5" name="TextBox 22">
              <a:extLst>
                <a:ext uri="{FF2B5EF4-FFF2-40B4-BE49-F238E27FC236}">
                  <a16:creationId xmlns:a16="http://schemas.microsoft.com/office/drawing/2014/main" id="{D6205721-7870-6948-A953-A70F891AC520}"/>
                </a:ext>
              </a:extLst>
            </p:cNvPr>
            <p:cNvSpPr txBox="1"/>
            <p:nvPr/>
          </p:nvSpPr>
          <p:spPr>
            <a:xfrm>
              <a:off x="5691384" y="185170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b="1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调度加工</a:t>
              </a:r>
              <a:endParaRPr lang="en-CN" sz="1000" b="1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CE5C9003-0200-B14A-B55B-74392F009BDE}"/>
              </a:ext>
            </a:extLst>
          </p:cNvPr>
          <p:cNvSpPr txBox="1">
            <a:spLocks/>
          </p:cNvSpPr>
          <p:nvPr/>
        </p:nvSpPr>
        <p:spPr>
          <a:xfrm>
            <a:off x="2569636" y="5673716"/>
            <a:ext cx="8082933" cy="406098"/>
          </a:xfrm>
          <a:prstGeom prst="rect">
            <a:avLst/>
          </a:prstGeom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50" b="1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ja-JP" altLang="en-US" sz="2400">
                <a:hlinkClick r:id="rId15"/>
              </a:rPr>
              <a:t>摘自</a:t>
            </a:r>
            <a:r>
              <a:rPr lang="en-US" altLang="ja-JP" sz="2400" dirty="0">
                <a:hlinkClick r:id="rId15"/>
              </a:rPr>
              <a:t>Apache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ja-JP" sz="2400" dirty="0">
                <a:hlinkClick r:id="rId15"/>
              </a:rPr>
              <a:t>Hudi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zh-CN" sz="2400" dirty="0">
                <a:hlinkClick r:id="rId15"/>
              </a:rPr>
              <a:t>PMC</a:t>
            </a:r>
            <a:r>
              <a:rPr lang="zh-CN" altLang="en-US" sz="2400" dirty="0">
                <a:hlinkClick r:id="rId15"/>
              </a:rPr>
              <a:t> 杨华</a:t>
            </a:r>
            <a:r>
              <a:rPr lang="en-US" altLang="zh-CN" sz="2400" dirty="0">
                <a:hlinkClick r:id="rId15"/>
              </a:rPr>
              <a:t>/</a:t>
            </a:r>
            <a:r>
              <a:rPr lang="zh-CN" altLang="en-US" sz="2400" dirty="0">
                <a:hlinkClick r:id="rId15"/>
              </a:rPr>
              <a:t>赵玉威同学</a:t>
            </a:r>
            <a:r>
              <a:rPr lang="ja-JP" altLang="en-US" sz="2400">
                <a:hlinkClick r:id="rId15"/>
              </a:rPr>
              <a:t>分享</a:t>
            </a:r>
            <a:r>
              <a:rPr lang="zh-CN" altLang="en-US" sz="2400" dirty="0">
                <a:hlinkClick r:id="rId15"/>
              </a:rPr>
              <a:t>：</a:t>
            </a:r>
            <a:r>
              <a:rPr lang="en-US" altLang="ja-JP" sz="2400" dirty="0">
                <a:hlinkClick r:id="rId15"/>
              </a:rPr>
              <a:t>T3</a:t>
            </a:r>
            <a:r>
              <a:rPr lang="ja-JP" altLang="en-US" sz="2400">
                <a:hlinkClick r:id="rId15"/>
              </a:rPr>
              <a:t>出行在数据湖上进行准实时分析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682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8059AB-1CB4-A14A-8F81-4F0D4F179064}"/>
              </a:ext>
            </a:extLst>
          </p:cNvPr>
          <p:cNvSpPr/>
          <p:nvPr/>
        </p:nvSpPr>
        <p:spPr>
          <a:xfrm>
            <a:off x="8089052" y="3187189"/>
            <a:ext cx="305724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如何做好开源项目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way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5F2F20F-2818-9142-AD62-912CEBDD6777}"/>
              </a:ext>
            </a:extLst>
          </p:cNvPr>
          <p:cNvGrpSpPr/>
          <p:nvPr/>
        </p:nvGrpSpPr>
        <p:grpSpPr>
          <a:xfrm>
            <a:off x="2996864" y="1801919"/>
            <a:ext cx="6589731" cy="4214915"/>
            <a:chOff x="2996864" y="1801919"/>
            <a:chExt cx="6589731" cy="42149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23AEA6-607F-9648-BB3A-8BE53D95A818}"/>
                </a:ext>
              </a:extLst>
            </p:cNvPr>
            <p:cNvPicPr/>
            <p:nvPr>
              <p:custDataLst>
                <p:tags r:id="rId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168269" y="1801919"/>
              <a:ext cx="2448018" cy="163081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6D0B89-25C8-2742-94F8-A848CE48F708}"/>
                </a:ext>
              </a:extLst>
            </p:cNvPr>
            <p:cNvPicPr/>
            <p:nvPr>
              <p:custDataLst>
                <p:tags r:id="rId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6742966" y="1802109"/>
              <a:ext cx="2448018" cy="1630812"/>
            </a:xfrm>
            <a:prstGeom prst="rect">
              <a:avLst/>
            </a:prstGeom>
          </p:spPr>
        </p:pic>
        <p:sp>
          <p:nvSpPr>
            <p:cNvPr id="10" name="right-arrow-angle_38577">
              <a:extLst>
                <a:ext uri="{FF2B5EF4-FFF2-40B4-BE49-F238E27FC236}">
                  <a16:creationId xmlns:a16="http://schemas.microsoft.com/office/drawing/2014/main" id="{41FAA992-B1CB-3648-B5E3-B494AFED6CAF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961323" y="2702818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60000"/>
                <a:lumOff val="40000"/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ight-arrow-angle_38577">
              <a:extLst>
                <a:ext uri="{FF2B5EF4-FFF2-40B4-BE49-F238E27FC236}">
                  <a16:creationId xmlns:a16="http://schemas.microsoft.com/office/drawing/2014/main" id="{4A2A94C5-F7E1-7549-B18A-9D02B7B46FD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6104500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ight-arrow-angle_38577">
              <a:extLst>
                <a:ext uri="{FF2B5EF4-FFF2-40B4-BE49-F238E27FC236}">
                  <a16:creationId xmlns:a16="http://schemas.microsoft.com/office/drawing/2014/main" id="{430C0030-E23F-4C46-8C0A-12E0604AA8F9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6247679" y="2702816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7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ight-arrow-angle_38577">
              <a:extLst>
                <a:ext uri="{FF2B5EF4-FFF2-40B4-BE49-F238E27FC236}">
                  <a16:creationId xmlns:a16="http://schemas.microsoft.com/office/drawing/2014/main" id="{066396A2-E286-F941-B499-5AA4AFE14FE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5818714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1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3431363-C927-E84F-A56C-21C3C46CA41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081556" y="4413211"/>
              <a:ext cx="2160000" cy="413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Independence</a:t>
              </a:r>
            </a:p>
          </p:txBody>
        </p:sp>
        <p:sp>
          <p:nvSpPr>
            <p:cNvPr id="15" name="Oval 2">
              <a:extLst>
                <a:ext uri="{FF2B5EF4-FFF2-40B4-BE49-F238E27FC236}">
                  <a16:creationId xmlns:a16="http://schemas.microsoft.com/office/drawing/2014/main" id="{1EF290B9-6434-D44D-8291-131A0B03DBD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079535" y="3155814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00C34BBA-8EC7-AC46-BF2E-2696EA14CF3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68013" y="3244292"/>
              <a:ext cx="842643" cy="842643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17" name="直接连接符 39">
              <a:extLst>
                <a:ext uri="{FF2B5EF4-FFF2-40B4-BE49-F238E27FC236}">
                  <a16:creationId xmlns:a16="http://schemas.microsoft.com/office/drawing/2014/main" id="{CC9F05A1-1DAE-714F-82BE-D9CFFF5C8859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3067339" y="4885353"/>
              <a:ext cx="421592" cy="0"/>
            </a:xfrm>
            <a:prstGeom prst="line">
              <a:avLst/>
            </a:prstGeom>
            <a:ln w="38100">
              <a:solidFill>
                <a:srgbClr val="3498DB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2B1388F7-F69F-814E-AE36-9631F4074B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715125" y="4413250"/>
              <a:ext cx="2871470" cy="413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Community Over Code</a:t>
              </a:r>
            </a:p>
          </p:txBody>
        </p:sp>
        <p:sp>
          <p:nvSpPr>
            <p:cNvPr id="22" name="Oval 2">
              <a:extLst>
                <a:ext uri="{FF2B5EF4-FFF2-40B4-BE49-F238E27FC236}">
                  <a16:creationId xmlns:a16="http://schemas.microsoft.com/office/drawing/2014/main" id="{667FBF12-FCF7-B94E-B1CE-DB4234C3FF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677341" y="3135598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32">
              <a:extLst>
                <a:ext uri="{FF2B5EF4-FFF2-40B4-BE49-F238E27FC236}">
                  <a16:creationId xmlns:a16="http://schemas.microsoft.com/office/drawing/2014/main" id="{6916CBEC-C637-1343-BAD0-4EEA459FE52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765819" y="3224076"/>
              <a:ext cx="842643" cy="842643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24" name="直接连接符 52">
              <a:extLst>
                <a:ext uri="{FF2B5EF4-FFF2-40B4-BE49-F238E27FC236}">
                  <a16:creationId xmlns:a16="http://schemas.microsoft.com/office/drawing/2014/main" id="{171E3421-7087-2346-B52A-4FDAD3677800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6708019" y="4885353"/>
              <a:ext cx="421592" cy="0"/>
            </a:xfrm>
            <a:prstGeom prst="line">
              <a:avLst/>
            </a:prstGeom>
            <a:ln w="38100">
              <a:solidFill>
                <a:srgbClr val="1AA3AA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018CD5-0B57-AB4A-8FE7-955006AEA507}"/>
                </a:ext>
              </a:extLst>
            </p:cNvPr>
            <p:cNvSpPr/>
            <p:nvPr/>
          </p:nvSpPr>
          <p:spPr>
            <a:xfrm>
              <a:off x="2996864" y="4957826"/>
              <a:ext cx="1184940" cy="1059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项目独立</a:t>
              </a:r>
              <a:endParaRPr lang="en-US" altLang="zh-CN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厂商中立</a:t>
              </a:r>
            </a:p>
            <a:p>
              <a:pPr>
                <a:lnSpc>
                  <a:spcPct val="120000"/>
                </a:lnSpc>
              </a:pPr>
              <a:endParaRPr lang="zh-CN" altLang="en-US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14B974-0E9D-5D44-804C-FAC22245082D}"/>
                </a:ext>
              </a:extLst>
            </p:cNvPr>
            <p:cNvSpPr/>
            <p:nvPr/>
          </p:nvSpPr>
          <p:spPr>
            <a:xfrm>
              <a:off x="6677341" y="4968154"/>
              <a:ext cx="1685077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社区胜于代码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Way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A8A25CD-BCD7-8849-866E-5C7E4B1303E1}"/>
              </a:ext>
            </a:extLst>
          </p:cNvPr>
          <p:cNvGrpSpPr/>
          <p:nvPr/>
        </p:nvGrpSpPr>
        <p:grpSpPr>
          <a:xfrm>
            <a:off x="442277" y="1739390"/>
            <a:ext cx="11307445" cy="3379220"/>
            <a:chOff x="574675" y="1602740"/>
            <a:chExt cx="11307445" cy="3379220"/>
          </a:xfrm>
        </p:grpSpPr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F10CC42E-980D-2746-9EFE-1721B32C249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948055" y="1746250"/>
              <a:ext cx="1466215" cy="1006475"/>
            </a:xfrm>
            <a:prstGeom prst="corner">
              <a:avLst>
                <a:gd name="adj1" fmla="val 11538"/>
                <a:gd name="adj2" fmla="val 12023"/>
              </a:avLst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B7EC5B-FD37-954C-8430-9D7942A95DD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12520" y="1905635"/>
              <a:ext cx="1292225" cy="847725"/>
            </a:xfrm>
            <a:prstGeom prst="rect">
              <a:avLst/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7500"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精英治理</a:t>
              </a:r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47AB6F5F-C1D8-F24B-AE47-ADCD614858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322135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CAC00A-D5A7-6940-8F17-CB330B422D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385820" y="1905635"/>
              <a:ext cx="1307465" cy="847725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同侪社区</a:t>
              </a:r>
            </a:p>
          </p:txBody>
        </p:sp>
        <p:sp>
          <p:nvSpPr>
            <p:cNvPr id="12" name="L 形 11">
              <a:extLst>
                <a:ext uri="{FF2B5EF4-FFF2-40B4-BE49-F238E27FC236}">
                  <a16:creationId xmlns:a16="http://schemas.microsoft.com/office/drawing/2014/main" id="{37E5489B-E769-9E40-A49F-D9FDF5CA27F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5461000" y="1746250"/>
              <a:ext cx="146939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433C56-816C-3C43-AB2A-C089BC85C58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24830" y="1905635"/>
              <a:ext cx="1304925" cy="847725"/>
            </a:xfrm>
            <a:prstGeom prst="rect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60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30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3000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共识决策</a:t>
              </a: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L 形 13">
              <a:extLst>
                <a:ext uri="{FF2B5EF4-FFF2-40B4-BE49-F238E27FC236}">
                  <a16:creationId xmlns:a16="http://schemas.microsoft.com/office/drawing/2014/main" id="{36366F5F-0BB5-4246-864B-328B3A5DF6C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V="1">
              <a:off x="774001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4DE8B6-D256-7B45-AC57-451DF274433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904480" y="1905635"/>
              <a:ext cx="1307465" cy="847725"/>
            </a:xfrm>
            <a:prstGeom prst="rect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开放沟通</a:t>
              </a: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809F973B-405A-644A-A35B-17852F1B5A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V="1">
              <a:off x="9907905" y="1746250"/>
              <a:ext cx="15417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3DFDF3D-896D-B04A-8DDC-0F7B0E09222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072370" y="1905635"/>
              <a:ext cx="1372235" cy="84772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责任监督</a:t>
              </a:r>
              <a:endParaRPr lang="zh-CN" altLang="en-US" sz="1000" b="1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21C3296-3564-7C4D-AC63-AF5D61F540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34060" y="1615440"/>
              <a:ext cx="585470" cy="55562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A30E47E-0BC5-124A-B0DE-0A1842D475F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179564" y="1627430"/>
              <a:ext cx="555774" cy="555774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A53E1C4-1346-9B44-8E9A-40319DA4E92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596505" y="1640205"/>
              <a:ext cx="622300" cy="55562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C1150F-E0CE-824C-9880-DCA76694C5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776460" y="1602740"/>
              <a:ext cx="572135" cy="55562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F6F0F49A-2CD3-3947-9677-56A14D3320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5321196" y="1767606"/>
              <a:ext cx="272509" cy="225890"/>
            </a:xfrm>
            <a:custGeom>
              <a:avLst/>
              <a:gdLst>
                <a:gd name="T0" fmla="*/ 24104 w 6050"/>
                <a:gd name="T1" fmla="*/ 1431700 h 5016"/>
                <a:gd name="T2" fmla="*/ 14284 w 6050"/>
                <a:gd name="T3" fmla="*/ 1374574 h 5016"/>
                <a:gd name="T4" fmla="*/ 5654 w 6050"/>
                <a:gd name="T5" fmla="*/ 734891 h 5016"/>
                <a:gd name="T6" fmla="*/ 1786 w 6050"/>
                <a:gd name="T7" fmla="*/ 125854 h 5016"/>
                <a:gd name="T8" fmla="*/ 11011 w 6050"/>
                <a:gd name="T9" fmla="*/ 63373 h 5016"/>
                <a:gd name="T10" fmla="*/ 28271 w 6050"/>
                <a:gd name="T11" fmla="*/ 28563 h 5016"/>
                <a:gd name="T12" fmla="*/ 52375 w 6050"/>
                <a:gd name="T13" fmla="*/ 13389 h 5016"/>
                <a:gd name="T14" fmla="*/ 97311 w 6050"/>
                <a:gd name="T15" fmla="*/ 2975 h 5016"/>
                <a:gd name="T16" fmla="*/ 1640891 w 6050"/>
                <a:gd name="T17" fmla="*/ 0 h 5016"/>
                <a:gd name="T18" fmla="*/ 1702789 w 6050"/>
                <a:gd name="T19" fmla="*/ 2975 h 5016"/>
                <a:gd name="T20" fmla="*/ 1754271 w 6050"/>
                <a:gd name="T21" fmla="*/ 13389 h 5016"/>
                <a:gd name="T22" fmla="*/ 1777185 w 6050"/>
                <a:gd name="T23" fmla="*/ 28563 h 5016"/>
                <a:gd name="T24" fmla="*/ 1791172 w 6050"/>
                <a:gd name="T25" fmla="*/ 62183 h 5016"/>
                <a:gd name="T26" fmla="*/ 1798611 w 6050"/>
                <a:gd name="T27" fmla="*/ 119606 h 5016"/>
                <a:gd name="T28" fmla="*/ 1800099 w 6050"/>
                <a:gd name="T29" fmla="*/ 1328755 h 5016"/>
                <a:gd name="T30" fmla="*/ 1793850 w 6050"/>
                <a:gd name="T31" fmla="*/ 1409087 h 5016"/>
                <a:gd name="T32" fmla="*/ 1782839 w 6050"/>
                <a:gd name="T33" fmla="*/ 1448659 h 5016"/>
                <a:gd name="T34" fmla="*/ 1764687 w 6050"/>
                <a:gd name="T35" fmla="*/ 1465023 h 5016"/>
                <a:gd name="T36" fmla="*/ 1720941 w 6050"/>
                <a:gd name="T37" fmla="*/ 1476626 h 5016"/>
                <a:gd name="T38" fmla="*/ 1651901 w 6050"/>
                <a:gd name="T39" fmla="*/ 1480791 h 5016"/>
                <a:gd name="T40" fmla="*/ 122010 w 6050"/>
                <a:gd name="T41" fmla="*/ 1479899 h 5016"/>
                <a:gd name="T42" fmla="*/ 66362 w 6050"/>
                <a:gd name="T43" fmla="*/ 1472163 h 5016"/>
                <a:gd name="T44" fmla="*/ 36306 w 6050"/>
                <a:gd name="T45" fmla="*/ 1456097 h 5016"/>
                <a:gd name="T46" fmla="*/ 1518583 w 6050"/>
                <a:gd name="T47" fmla="*/ 1338276 h 5016"/>
                <a:gd name="T48" fmla="*/ 1566792 w 6050"/>
                <a:gd name="T49" fmla="*/ 1332028 h 5016"/>
                <a:gd name="T50" fmla="*/ 1595658 w 6050"/>
                <a:gd name="T51" fmla="*/ 1318937 h 5016"/>
                <a:gd name="T52" fmla="*/ 1606668 w 6050"/>
                <a:gd name="T53" fmla="*/ 1300788 h 5016"/>
                <a:gd name="T54" fmla="*/ 1615596 w 6050"/>
                <a:gd name="T55" fmla="*/ 1252886 h 5016"/>
                <a:gd name="T56" fmla="*/ 1617679 w 6050"/>
                <a:gd name="T57" fmla="*/ 266287 h 5016"/>
                <a:gd name="T58" fmla="*/ 1611132 w 6050"/>
                <a:gd name="T59" fmla="*/ 195773 h 5016"/>
                <a:gd name="T60" fmla="*/ 1601014 w 6050"/>
                <a:gd name="T61" fmla="*/ 171078 h 5016"/>
                <a:gd name="T62" fmla="*/ 1582861 w 6050"/>
                <a:gd name="T63" fmla="*/ 161855 h 5016"/>
                <a:gd name="T64" fmla="*/ 1533462 w 6050"/>
                <a:gd name="T65" fmla="*/ 154714 h 5016"/>
                <a:gd name="T66" fmla="*/ 257412 w 6050"/>
                <a:gd name="T67" fmla="*/ 155012 h 5016"/>
                <a:gd name="T68" fmla="*/ 216048 w 6050"/>
                <a:gd name="T69" fmla="*/ 161557 h 5016"/>
                <a:gd name="T70" fmla="*/ 193729 w 6050"/>
                <a:gd name="T71" fmla="*/ 173756 h 5016"/>
                <a:gd name="T72" fmla="*/ 184503 w 6050"/>
                <a:gd name="T73" fmla="*/ 194285 h 5016"/>
                <a:gd name="T74" fmla="*/ 177659 w 6050"/>
                <a:gd name="T75" fmla="*/ 250220 h 5016"/>
                <a:gd name="T76" fmla="*/ 177659 w 6050"/>
                <a:gd name="T77" fmla="*/ 1228191 h 5016"/>
                <a:gd name="T78" fmla="*/ 185991 w 6050"/>
                <a:gd name="T79" fmla="*/ 1288887 h 5016"/>
                <a:gd name="T80" fmla="*/ 196407 w 6050"/>
                <a:gd name="T81" fmla="*/ 1312986 h 5016"/>
                <a:gd name="T82" fmla="*/ 220511 w 6050"/>
                <a:gd name="T83" fmla="*/ 1328755 h 5016"/>
                <a:gd name="T84" fmla="*/ 263364 w 6050"/>
                <a:gd name="T85" fmla="*/ 1336788 h 5016"/>
                <a:gd name="T86" fmla="*/ 626419 w 6050"/>
                <a:gd name="T87" fmla="*/ 387380 h 5016"/>
                <a:gd name="T88" fmla="*/ 849014 w 6050"/>
                <a:gd name="T89" fmla="*/ 1036584 h 5016"/>
                <a:gd name="T90" fmla="*/ 868357 w 6050"/>
                <a:gd name="T91" fmla="*/ 1012484 h 5016"/>
                <a:gd name="T92" fmla="*/ 892461 w 6050"/>
                <a:gd name="T93" fmla="*/ 999393 h 5016"/>
                <a:gd name="T94" fmla="*/ 917161 w 6050"/>
                <a:gd name="T95" fmla="*/ 997013 h 5016"/>
                <a:gd name="T96" fmla="*/ 949300 w 6050"/>
                <a:gd name="T97" fmla="*/ 1003856 h 5016"/>
                <a:gd name="T98" fmla="*/ 974297 w 6050"/>
                <a:gd name="T99" fmla="*/ 1021112 h 5016"/>
                <a:gd name="T100" fmla="*/ 992153 w 6050"/>
                <a:gd name="T101" fmla="*/ 1048782 h 5016"/>
                <a:gd name="T102" fmla="*/ 1003759 w 6050"/>
                <a:gd name="T103" fmla="*/ 1087163 h 5016"/>
                <a:gd name="T104" fmla="*/ 1008222 w 6050"/>
                <a:gd name="T105" fmla="*/ 1144884 h 5016"/>
                <a:gd name="T106" fmla="*/ 822231 w 6050"/>
                <a:gd name="T107" fmla="*/ 1110370 h 5016"/>
                <a:gd name="T108" fmla="*/ 831158 w 6050"/>
                <a:gd name="T109" fmla="*/ 1067824 h 5016"/>
                <a:gd name="T110" fmla="*/ 849014 w 6050"/>
                <a:gd name="T111" fmla="*/ 1036584 h 5016"/>
                <a:gd name="T112" fmla="*/ 1310272 w 6050"/>
                <a:gd name="T113" fmla="*/ 478423 h 50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050" h="5016">
                  <a:moveTo>
                    <a:pt x="114" y="4881"/>
                  </a:moveTo>
                  <a:lnTo>
                    <a:pt x="114" y="4881"/>
                  </a:lnTo>
                  <a:lnTo>
                    <a:pt x="105" y="4869"/>
                  </a:lnTo>
                  <a:lnTo>
                    <a:pt x="96" y="4853"/>
                  </a:lnTo>
                  <a:lnTo>
                    <a:pt x="88" y="4833"/>
                  </a:lnTo>
                  <a:lnTo>
                    <a:pt x="81" y="4812"/>
                  </a:lnTo>
                  <a:lnTo>
                    <a:pt x="74" y="4787"/>
                  </a:lnTo>
                  <a:lnTo>
                    <a:pt x="68" y="4759"/>
                  </a:lnTo>
                  <a:lnTo>
                    <a:pt x="62" y="4728"/>
                  </a:lnTo>
                  <a:lnTo>
                    <a:pt x="57" y="4695"/>
                  </a:lnTo>
                  <a:lnTo>
                    <a:pt x="53" y="4659"/>
                  </a:lnTo>
                  <a:lnTo>
                    <a:pt x="48" y="4620"/>
                  </a:lnTo>
                  <a:lnTo>
                    <a:pt x="45" y="4579"/>
                  </a:lnTo>
                  <a:lnTo>
                    <a:pt x="42" y="4534"/>
                  </a:lnTo>
                  <a:lnTo>
                    <a:pt x="40" y="4486"/>
                  </a:lnTo>
                  <a:lnTo>
                    <a:pt x="39" y="4436"/>
                  </a:lnTo>
                  <a:lnTo>
                    <a:pt x="38" y="4327"/>
                  </a:lnTo>
                  <a:lnTo>
                    <a:pt x="19" y="2470"/>
                  </a:lnTo>
                  <a:lnTo>
                    <a:pt x="0" y="613"/>
                  </a:lnTo>
                  <a:lnTo>
                    <a:pt x="0" y="561"/>
                  </a:lnTo>
                  <a:lnTo>
                    <a:pt x="1" y="512"/>
                  </a:lnTo>
                  <a:lnTo>
                    <a:pt x="3" y="467"/>
                  </a:lnTo>
                  <a:lnTo>
                    <a:pt x="6" y="423"/>
                  </a:lnTo>
                  <a:lnTo>
                    <a:pt x="9" y="381"/>
                  </a:lnTo>
                  <a:lnTo>
                    <a:pt x="13" y="343"/>
                  </a:lnTo>
                  <a:lnTo>
                    <a:pt x="19" y="307"/>
                  </a:lnTo>
                  <a:lnTo>
                    <a:pt x="24" y="273"/>
                  </a:lnTo>
                  <a:lnTo>
                    <a:pt x="30" y="242"/>
                  </a:lnTo>
                  <a:lnTo>
                    <a:pt x="37" y="213"/>
                  </a:lnTo>
                  <a:lnTo>
                    <a:pt x="45" y="188"/>
                  </a:lnTo>
                  <a:lnTo>
                    <a:pt x="54" y="164"/>
                  </a:lnTo>
                  <a:lnTo>
                    <a:pt x="63" y="144"/>
                  </a:lnTo>
                  <a:lnTo>
                    <a:pt x="73" y="125"/>
                  </a:lnTo>
                  <a:lnTo>
                    <a:pt x="84" y="109"/>
                  </a:lnTo>
                  <a:lnTo>
                    <a:pt x="95" y="96"/>
                  </a:lnTo>
                  <a:lnTo>
                    <a:pt x="109" y="84"/>
                  </a:lnTo>
                  <a:lnTo>
                    <a:pt x="122" y="74"/>
                  </a:lnTo>
                  <a:lnTo>
                    <a:pt x="138" y="64"/>
                  </a:lnTo>
                  <a:lnTo>
                    <a:pt x="157" y="55"/>
                  </a:lnTo>
                  <a:lnTo>
                    <a:pt x="176" y="45"/>
                  </a:lnTo>
                  <a:lnTo>
                    <a:pt x="197" y="37"/>
                  </a:lnTo>
                  <a:lnTo>
                    <a:pt x="219" y="31"/>
                  </a:lnTo>
                  <a:lnTo>
                    <a:pt x="243" y="25"/>
                  </a:lnTo>
                  <a:lnTo>
                    <a:pt x="270" y="19"/>
                  </a:lnTo>
                  <a:lnTo>
                    <a:pt x="297" y="13"/>
                  </a:lnTo>
                  <a:lnTo>
                    <a:pt x="327" y="10"/>
                  </a:lnTo>
                  <a:lnTo>
                    <a:pt x="358" y="7"/>
                  </a:lnTo>
                  <a:lnTo>
                    <a:pt x="389" y="3"/>
                  </a:lnTo>
                  <a:lnTo>
                    <a:pt x="424" y="2"/>
                  </a:lnTo>
                  <a:lnTo>
                    <a:pt x="460" y="1"/>
                  </a:lnTo>
                  <a:lnTo>
                    <a:pt x="498" y="0"/>
                  </a:lnTo>
                  <a:lnTo>
                    <a:pt x="5514" y="0"/>
                  </a:lnTo>
                  <a:lnTo>
                    <a:pt x="5560" y="1"/>
                  </a:lnTo>
                  <a:lnTo>
                    <a:pt x="5605" y="2"/>
                  </a:lnTo>
                  <a:lnTo>
                    <a:pt x="5646" y="3"/>
                  </a:lnTo>
                  <a:lnTo>
                    <a:pt x="5686" y="7"/>
                  </a:lnTo>
                  <a:lnTo>
                    <a:pt x="5722" y="10"/>
                  </a:lnTo>
                  <a:lnTo>
                    <a:pt x="5758" y="13"/>
                  </a:lnTo>
                  <a:lnTo>
                    <a:pt x="5790" y="19"/>
                  </a:lnTo>
                  <a:lnTo>
                    <a:pt x="5819" y="25"/>
                  </a:lnTo>
                  <a:lnTo>
                    <a:pt x="5847" y="31"/>
                  </a:lnTo>
                  <a:lnTo>
                    <a:pt x="5872" y="37"/>
                  </a:lnTo>
                  <a:lnTo>
                    <a:pt x="5895" y="45"/>
                  </a:lnTo>
                  <a:lnTo>
                    <a:pt x="5915" y="55"/>
                  </a:lnTo>
                  <a:lnTo>
                    <a:pt x="5934" y="64"/>
                  </a:lnTo>
                  <a:lnTo>
                    <a:pt x="5948" y="74"/>
                  </a:lnTo>
                  <a:lnTo>
                    <a:pt x="5962" y="84"/>
                  </a:lnTo>
                  <a:lnTo>
                    <a:pt x="5972" y="96"/>
                  </a:lnTo>
                  <a:lnTo>
                    <a:pt x="5982" y="109"/>
                  </a:lnTo>
                  <a:lnTo>
                    <a:pt x="5991" y="124"/>
                  </a:lnTo>
                  <a:lnTo>
                    <a:pt x="5999" y="142"/>
                  </a:lnTo>
                  <a:lnTo>
                    <a:pt x="6007" y="162"/>
                  </a:lnTo>
                  <a:lnTo>
                    <a:pt x="6013" y="184"/>
                  </a:lnTo>
                  <a:lnTo>
                    <a:pt x="6019" y="209"/>
                  </a:lnTo>
                  <a:lnTo>
                    <a:pt x="6025" y="235"/>
                  </a:lnTo>
                  <a:lnTo>
                    <a:pt x="6031" y="263"/>
                  </a:lnTo>
                  <a:lnTo>
                    <a:pt x="6035" y="294"/>
                  </a:lnTo>
                  <a:lnTo>
                    <a:pt x="6039" y="327"/>
                  </a:lnTo>
                  <a:lnTo>
                    <a:pt x="6042" y="364"/>
                  </a:lnTo>
                  <a:lnTo>
                    <a:pt x="6044" y="402"/>
                  </a:lnTo>
                  <a:lnTo>
                    <a:pt x="6047" y="441"/>
                  </a:lnTo>
                  <a:lnTo>
                    <a:pt x="6049" y="484"/>
                  </a:lnTo>
                  <a:lnTo>
                    <a:pt x="6050" y="575"/>
                  </a:lnTo>
                  <a:lnTo>
                    <a:pt x="6050" y="4365"/>
                  </a:lnTo>
                  <a:lnTo>
                    <a:pt x="6049" y="4466"/>
                  </a:lnTo>
                  <a:lnTo>
                    <a:pt x="6045" y="4555"/>
                  </a:lnTo>
                  <a:lnTo>
                    <a:pt x="6043" y="4597"/>
                  </a:lnTo>
                  <a:lnTo>
                    <a:pt x="6040" y="4635"/>
                  </a:lnTo>
                  <a:lnTo>
                    <a:pt x="6036" y="4671"/>
                  </a:lnTo>
                  <a:lnTo>
                    <a:pt x="6033" y="4704"/>
                  </a:lnTo>
                  <a:lnTo>
                    <a:pt x="6028" y="4736"/>
                  </a:lnTo>
                  <a:lnTo>
                    <a:pt x="6024" y="4765"/>
                  </a:lnTo>
                  <a:lnTo>
                    <a:pt x="6018" y="4790"/>
                  </a:lnTo>
                  <a:lnTo>
                    <a:pt x="6012" y="4814"/>
                  </a:lnTo>
                  <a:lnTo>
                    <a:pt x="6005" y="4835"/>
                  </a:lnTo>
                  <a:lnTo>
                    <a:pt x="5999" y="4853"/>
                  </a:lnTo>
                  <a:lnTo>
                    <a:pt x="5991" y="4869"/>
                  </a:lnTo>
                  <a:lnTo>
                    <a:pt x="5983" y="4881"/>
                  </a:lnTo>
                  <a:lnTo>
                    <a:pt x="5974" y="4894"/>
                  </a:lnTo>
                  <a:lnTo>
                    <a:pt x="5961" y="4904"/>
                  </a:lnTo>
                  <a:lnTo>
                    <a:pt x="5947" y="4914"/>
                  </a:lnTo>
                  <a:lnTo>
                    <a:pt x="5930" y="4924"/>
                  </a:lnTo>
                  <a:lnTo>
                    <a:pt x="5912" y="4933"/>
                  </a:lnTo>
                  <a:lnTo>
                    <a:pt x="5890" y="4940"/>
                  </a:lnTo>
                  <a:lnTo>
                    <a:pt x="5867" y="4948"/>
                  </a:lnTo>
                  <a:lnTo>
                    <a:pt x="5841" y="4953"/>
                  </a:lnTo>
                  <a:lnTo>
                    <a:pt x="5813" y="4959"/>
                  </a:lnTo>
                  <a:lnTo>
                    <a:pt x="5783" y="4963"/>
                  </a:lnTo>
                  <a:lnTo>
                    <a:pt x="5750" y="4968"/>
                  </a:lnTo>
                  <a:lnTo>
                    <a:pt x="5714" y="4971"/>
                  </a:lnTo>
                  <a:lnTo>
                    <a:pt x="5678" y="4974"/>
                  </a:lnTo>
                  <a:lnTo>
                    <a:pt x="5638" y="4976"/>
                  </a:lnTo>
                  <a:lnTo>
                    <a:pt x="5596" y="4977"/>
                  </a:lnTo>
                  <a:lnTo>
                    <a:pt x="5551" y="4977"/>
                  </a:lnTo>
                  <a:lnTo>
                    <a:pt x="3542" y="5016"/>
                  </a:lnTo>
                  <a:lnTo>
                    <a:pt x="536" y="4977"/>
                  </a:lnTo>
                  <a:lnTo>
                    <a:pt x="491" y="4977"/>
                  </a:lnTo>
                  <a:lnTo>
                    <a:pt x="449" y="4976"/>
                  </a:lnTo>
                  <a:lnTo>
                    <a:pt x="410" y="4974"/>
                  </a:lnTo>
                  <a:lnTo>
                    <a:pt x="372" y="4971"/>
                  </a:lnTo>
                  <a:lnTo>
                    <a:pt x="338" y="4968"/>
                  </a:lnTo>
                  <a:lnTo>
                    <a:pt x="306" y="4963"/>
                  </a:lnTo>
                  <a:lnTo>
                    <a:pt x="275" y="4959"/>
                  </a:lnTo>
                  <a:lnTo>
                    <a:pt x="248" y="4953"/>
                  </a:lnTo>
                  <a:lnTo>
                    <a:pt x="223" y="4948"/>
                  </a:lnTo>
                  <a:lnTo>
                    <a:pt x="201" y="4940"/>
                  </a:lnTo>
                  <a:lnTo>
                    <a:pt x="181" y="4933"/>
                  </a:lnTo>
                  <a:lnTo>
                    <a:pt x="162" y="4924"/>
                  </a:lnTo>
                  <a:lnTo>
                    <a:pt x="146" y="4914"/>
                  </a:lnTo>
                  <a:lnTo>
                    <a:pt x="134" y="4904"/>
                  </a:lnTo>
                  <a:lnTo>
                    <a:pt x="122" y="4894"/>
                  </a:lnTo>
                  <a:lnTo>
                    <a:pt x="114" y="4881"/>
                  </a:lnTo>
                  <a:close/>
                  <a:moveTo>
                    <a:pt x="5035" y="4499"/>
                  </a:moveTo>
                  <a:lnTo>
                    <a:pt x="5035" y="4499"/>
                  </a:lnTo>
                  <a:lnTo>
                    <a:pt x="5069" y="4499"/>
                  </a:lnTo>
                  <a:lnTo>
                    <a:pt x="5103" y="4498"/>
                  </a:lnTo>
                  <a:lnTo>
                    <a:pt x="5135" y="4496"/>
                  </a:lnTo>
                  <a:lnTo>
                    <a:pt x="5164" y="4493"/>
                  </a:lnTo>
                  <a:lnTo>
                    <a:pt x="5192" y="4491"/>
                  </a:lnTo>
                  <a:lnTo>
                    <a:pt x="5218" y="4486"/>
                  </a:lnTo>
                  <a:lnTo>
                    <a:pt x="5242" y="4483"/>
                  </a:lnTo>
                  <a:lnTo>
                    <a:pt x="5265" y="4477"/>
                  </a:lnTo>
                  <a:lnTo>
                    <a:pt x="5285" y="4472"/>
                  </a:lnTo>
                  <a:lnTo>
                    <a:pt x="5303" y="4466"/>
                  </a:lnTo>
                  <a:lnTo>
                    <a:pt x="5321" y="4458"/>
                  </a:lnTo>
                  <a:lnTo>
                    <a:pt x="5337" y="4451"/>
                  </a:lnTo>
                  <a:lnTo>
                    <a:pt x="5350" y="4442"/>
                  </a:lnTo>
                  <a:lnTo>
                    <a:pt x="5362" y="4433"/>
                  </a:lnTo>
                  <a:lnTo>
                    <a:pt x="5372" y="4424"/>
                  </a:lnTo>
                  <a:lnTo>
                    <a:pt x="5380" y="4413"/>
                  </a:lnTo>
                  <a:lnTo>
                    <a:pt x="5387" y="4401"/>
                  </a:lnTo>
                  <a:lnTo>
                    <a:pt x="5393" y="4388"/>
                  </a:lnTo>
                  <a:lnTo>
                    <a:pt x="5399" y="4372"/>
                  </a:lnTo>
                  <a:lnTo>
                    <a:pt x="5404" y="4355"/>
                  </a:lnTo>
                  <a:lnTo>
                    <a:pt x="5410" y="4336"/>
                  </a:lnTo>
                  <a:lnTo>
                    <a:pt x="5414" y="4315"/>
                  </a:lnTo>
                  <a:lnTo>
                    <a:pt x="5419" y="4292"/>
                  </a:lnTo>
                  <a:lnTo>
                    <a:pt x="5422" y="4267"/>
                  </a:lnTo>
                  <a:lnTo>
                    <a:pt x="5429" y="4211"/>
                  </a:lnTo>
                  <a:lnTo>
                    <a:pt x="5434" y="4149"/>
                  </a:lnTo>
                  <a:lnTo>
                    <a:pt x="5436" y="4079"/>
                  </a:lnTo>
                  <a:lnTo>
                    <a:pt x="5437" y="4001"/>
                  </a:lnTo>
                  <a:lnTo>
                    <a:pt x="5437" y="977"/>
                  </a:lnTo>
                  <a:lnTo>
                    <a:pt x="5436" y="895"/>
                  </a:lnTo>
                  <a:lnTo>
                    <a:pt x="5434" y="823"/>
                  </a:lnTo>
                  <a:lnTo>
                    <a:pt x="5429" y="759"/>
                  </a:lnTo>
                  <a:lnTo>
                    <a:pt x="5426" y="730"/>
                  </a:lnTo>
                  <a:lnTo>
                    <a:pt x="5422" y="704"/>
                  </a:lnTo>
                  <a:lnTo>
                    <a:pt x="5419" y="680"/>
                  </a:lnTo>
                  <a:lnTo>
                    <a:pt x="5414" y="658"/>
                  </a:lnTo>
                  <a:lnTo>
                    <a:pt x="5410" y="639"/>
                  </a:lnTo>
                  <a:lnTo>
                    <a:pt x="5404" y="622"/>
                  </a:lnTo>
                  <a:lnTo>
                    <a:pt x="5399" y="606"/>
                  </a:lnTo>
                  <a:lnTo>
                    <a:pt x="5393" y="593"/>
                  </a:lnTo>
                  <a:lnTo>
                    <a:pt x="5387" y="583"/>
                  </a:lnTo>
                  <a:lnTo>
                    <a:pt x="5380" y="575"/>
                  </a:lnTo>
                  <a:lnTo>
                    <a:pt x="5371" y="568"/>
                  </a:lnTo>
                  <a:lnTo>
                    <a:pt x="5362" y="561"/>
                  </a:lnTo>
                  <a:lnTo>
                    <a:pt x="5349" y="556"/>
                  </a:lnTo>
                  <a:lnTo>
                    <a:pt x="5335" y="550"/>
                  </a:lnTo>
                  <a:lnTo>
                    <a:pt x="5319" y="544"/>
                  </a:lnTo>
                  <a:lnTo>
                    <a:pt x="5301" y="540"/>
                  </a:lnTo>
                  <a:lnTo>
                    <a:pt x="5282" y="535"/>
                  </a:lnTo>
                  <a:lnTo>
                    <a:pt x="5260" y="532"/>
                  </a:lnTo>
                  <a:lnTo>
                    <a:pt x="5236" y="528"/>
                  </a:lnTo>
                  <a:lnTo>
                    <a:pt x="5210" y="525"/>
                  </a:lnTo>
                  <a:lnTo>
                    <a:pt x="5153" y="520"/>
                  </a:lnTo>
                  <a:lnTo>
                    <a:pt x="5088" y="518"/>
                  </a:lnTo>
                  <a:lnTo>
                    <a:pt x="5016" y="517"/>
                  </a:lnTo>
                  <a:lnTo>
                    <a:pt x="994" y="517"/>
                  </a:lnTo>
                  <a:lnTo>
                    <a:pt x="927" y="518"/>
                  </a:lnTo>
                  <a:lnTo>
                    <a:pt x="865" y="521"/>
                  </a:lnTo>
                  <a:lnTo>
                    <a:pt x="838" y="524"/>
                  </a:lnTo>
                  <a:lnTo>
                    <a:pt x="812" y="526"/>
                  </a:lnTo>
                  <a:lnTo>
                    <a:pt x="788" y="529"/>
                  </a:lnTo>
                  <a:lnTo>
                    <a:pt x="765" y="534"/>
                  </a:lnTo>
                  <a:lnTo>
                    <a:pt x="744" y="538"/>
                  </a:lnTo>
                  <a:lnTo>
                    <a:pt x="726" y="543"/>
                  </a:lnTo>
                  <a:lnTo>
                    <a:pt x="709" y="549"/>
                  </a:lnTo>
                  <a:lnTo>
                    <a:pt x="693" y="554"/>
                  </a:lnTo>
                  <a:lnTo>
                    <a:pt x="681" y="561"/>
                  </a:lnTo>
                  <a:lnTo>
                    <a:pt x="668" y="568"/>
                  </a:lnTo>
                  <a:lnTo>
                    <a:pt x="659" y="576"/>
                  </a:lnTo>
                  <a:lnTo>
                    <a:pt x="651" y="584"/>
                  </a:lnTo>
                  <a:lnTo>
                    <a:pt x="644" y="593"/>
                  </a:lnTo>
                  <a:lnTo>
                    <a:pt x="637" y="605"/>
                  </a:lnTo>
                  <a:lnTo>
                    <a:pt x="631" y="618"/>
                  </a:lnTo>
                  <a:lnTo>
                    <a:pt x="626" y="634"/>
                  </a:lnTo>
                  <a:lnTo>
                    <a:pt x="620" y="653"/>
                  </a:lnTo>
                  <a:lnTo>
                    <a:pt x="616" y="673"/>
                  </a:lnTo>
                  <a:lnTo>
                    <a:pt x="611" y="696"/>
                  </a:lnTo>
                  <a:lnTo>
                    <a:pt x="608" y="720"/>
                  </a:lnTo>
                  <a:lnTo>
                    <a:pt x="604" y="747"/>
                  </a:lnTo>
                  <a:lnTo>
                    <a:pt x="602" y="776"/>
                  </a:lnTo>
                  <a:lnTo>
                    <a:pt x="597" y="841"/>
                  </a:lnTo>
                  <a:lnTo>
                    <a:pt x="594" y="914"/>
                  </a:lnTo>
                  <a:lnTo>
                    <a:pt x="593" y="996"/>
                  </a:lnTo>
                  <a:lnTo>
                    <a:pt x="593" y="3963"/>
                  </a:lnTo>
                  <a:lnTo>
                    <a:pt x="594" y="4049"/>
                  </a:lnTo>
                  <a:lnTo>
                    <a:pt x="597" y="4128"/>
                  </a:lnTo>
                  <a:lnTo>
                    <a:pt x="603" y="4197"/>
                  </a:lnTo>
                  <a:lnTo>
                    <a:pt x="606" y="4228"/>
                  </a:lnTo>
                  <a:lnTo>
                    <a:pt x="610" y="4257"/>
                  </a:lnTo>
                  <a:lnTo>
                    <a:pt x="614" y="4284"/>
                  </a:lnTo>
                  <a:lnTo>
                    <a:pt x="619" y="4310"/>
                  </a:lnTo>
                  <a:lnTo>
                    <a:pt x="625" y="4332"/>
                  </a:lnTo>
                  <a:lnTo>
                    <a:pt x="630" y="4353"/>
                  </a:lnTo>
                  <a:lnTo>
                    <a:pt x="637" y="4371"/>
                  </a:lnTo>
                  <a:lnTo>
                    <a:pt x="644" y="4387"/>
                  </a:lnTo>
                  <a:lnTo>
                    <a:pt x="652" y="4401"/>
                  </a:lnTo>
                  <a:lnTo>
                    <a:pt x="660" y="4413"/>
                  </a:lnTo>
                  <a:lnTo>
                    <a:pt x="669" y="4424"/>
                  </a:lnTo>
                  <a:lnTo>
                    <a:pt x="681" y="4433"/>
                  </a:lnTo>
                  <a:lnTo>
                    <a:pt x="693" y="4442"/>
                  </a:lnTo>
                  <a:lnTo>
                    <a:pt x="707" y="4451"/>
                  </a:lnTo>
                  <a:lnTo>
                    <a:pt x="724" y="4458"/>
                  </a:lnTo>
                  <a:lnTo>
                    <a:pt x="741" y="4466"/>
                  </a:lnTo>
                  <a:lnTo>
                    <a:pt x="760" y="4472"/>
                  </a:lnTo>
                  <a:lnTo>
                    <a:pt x="782" y="4477"/>
                  </a:lnTo>
                  <a:lnTo>
                    <a:pt x="805" y="4483"/>
                  </a:lnTo>
                  <a:lnTo>
                    <a:pt x="830" y="4486"/>
                  </a:lnTo>
                  <a:lnTo>
                    <a:pt x="856" y="4491"/>
                  </a:lnTo>
                  <a:lnTo>
                    <a:pt x="885" y="4493"/>
                  </a:lnTo>
                  <a:lnTo>
                    <a:pt x="915" y="4496"/>
                  </a:lnTo>
                  <a:lnTo>
                    <a:pt x="945" y="4498"/>
                  </a:lnTo>
                  <a:lnTo>
                    <a:pt x="980" y="4499"/>
                  </a:lnTo>
                  <a:lnTo>
                    <a:pt x="1014" y="4499"/>
                  </a:lnTo>
                  <a:lnTo>
                    <a:pt x="5035" y="4499"/>
                  </a:lnTo>
                  <a:close/>
                  <a:moveTo>
                    <a:pt x="2105" y="1302"/>
                  </a:moveTo>
                  <a:lnTo>
                    <a:pt x="2105" y="3140"/>
                  </a:lnTo>
                  <a:lnTo>
                    <a:pt x="1646" y="3140"/>
                  </a:lnTo>
                  <a:lnTo>
                    <a:pt x="1646" y="1302"/>
                  </a:lnTo>
                  <a:lnTo>
                    <a:pt x="2105" y="1302"/>
                  </a:lnTo>
                  <a:close/>
                  <a:moveTo>
                    <a:pt x="2853" y="3484"/>
                  </a:moveTo>
                  <a:lnTo>
                    <a:pt x="2853" y="3484"/>
                  </a:lnTo>
                  <a:lnTo>
                    <a:pt x="2862" y="3468"/>
                  </a:lnTo>
                  <a:lnTo>
                    <a:pt x="2872" y="3453"/>
                  </a:lnTo>
                  <a:lnTo>
                    <a:pt x="2884" y="3439"/>
                  </a:lnTo>
                  <a:lnTo>
                    <a:pt x="2894" y="3426"/>
                  </a:lnTo>
                  <a:lnTo>
                    <a:pt x="2905" y="3414"/>
                  </a:lnTo>
                  <a:lnTo>
                    <a:pt x="2918" y="3403"/>
                  </a:lnTo>
                  <a:lnTo>
                    <a:pt x="2930" y="3393"/>
                  </a:lnTo>
                  <a:lnTo>
                    <a:pt x="2943" y="3384"/>
                  </a:lnTo>
                  <a:lnTo>
                    <a:pt x="2957" y="3376"/>
                  </a:lnTo>
                  <a:lnTo>
                    <a:pt x="2970" y="3369"/>
                  </a:lnTo>
                  <a:lnTo>
                    <a:pt x="2985" y="3363"/>
                  </a:lnTo>
                  <a:lnTo>
                    <a:pt x="2999" y="3359"/>
                  </a:lnTo>
                  <a:lnTo>
                    <a:pt x="3015" y="3355"/>
                  </a:lnTo>
                  <a:lnTo>
                    <a:pt x="3030" y="3352"/>
                  </a:lnTo>
                  <a:lnTo>
                    <a:pt x="3046" y="3351"/>
                  </a:lnTo>
                  <a:lnTo>
                    <a:pt x="3063" y="3351"/>
                  </a:lnTo>
                  <a:lnTo>
                    <a:pt x="3082" y="3351"/>
                  </a:lnTo>
                  <a:lnTo>
                    <a:pt x="3102" y="3352"/>
                  </a:lnTo>
                  <a:lnTo>
                    <a:pt x="3121" y="3354"/>
                  </a:lnTo>
                  <a:lnTo>
                    <a:pt x="3139" y="3358"/>
                  </a:lnTo>
                  <a:lnTo>
                    <a:pt x="3156" y="3362"/>
                  </a:lnTo>
                  <a:lnTo>
                    <a:pt x="3174" y="3368"/>
                  </a:lnTo>
                  <a:lnTo>
                    <a:pt x="3190" y="3374"/>
                  </a:lnTo>
                  <a:lnTo>
                    <a:pt x="3205" y="3382"/>
                  </a:lnTo>
                  <a:lnTo>
                    <a:pt x="3220" y="3390"/>
                  </a:lnTo>
                  <a:lnTo>
                    <a:pt x="3234" y="3399"/>
                  </a:lnTo>
                  <a:lnTo>
                    <a:pt x="3248" y="3409"/>
                  </a:lnTo>
                  <a:lnTo>
                    <a:pt x="3261" y="3420"/>
                  </a:lnTo>
                  <a:lnTo>
                    <a:pt x="3274" y="3432"/>
                  </a:lnTo>
                  <a:lnTo>
                    <a:pt x="3285" y="3446"/>
                  </a:lnTo>
                  <a:lnTo>
                    <a:pt x="3297" y="3459"/>
                  </a:lnTo>
                  <a:lnTo>
                    <a:pt x="3307" y="3475"/>
                  </a:lnTo>
                  <a:lnTo>
                    <a:pt x="3316" y="3491"/>
                  </a:lnTo>
                  <a:lnTo>
                    <a:pt x="3326" y="3508"/>
                  </a:lnTo>
                  <a:lnTo>
                    <a:pt x="3334" y="3525"/>
                  </a:lnTo>
                  <a:lnTo>
                    <a:pt x="3342" y="3545"/>
                  </a:lnTo>
                  <a:lnTo>
                    <a:pt x="3349" y="3564"/>
                  </a:lnTo>
                  <a:lnTo>
                    <a:pt x="3356" y="3586"/>
                  </a:lnTo>
                  <a:lnTo>
                    <a:pt x="3363" y="3608"/>
                  </a:lnTo>
                  <a:lnTo>
                    <a:pt x="3368" y="3630"/>
                  </a:lnTo>
                  <a:lnTo>
                    <a:pt x="3373" y="3654"/>
                  </a:lnTo>
                  <a:lnTo>
                    <a:pt x="3377" y="3678"/>
                  </a:lnTo>
                  <a:lnTo>
                    <a:pt x="3380" y="3705"/>
                  </a:lnTo>
                  <a:lnTo>
                    <a:pt x="3384" y="3731"/>
                  </a:lnTo>
                  <a:lnTo>
                    <a:pt x="3386" y="3759"/>
                  </a:lnTo>
                  <a:lnTo>
                    <a:pt x="3387" y="3788"/>
                  </a:lnTo>
                  <a:lnTo>
                    <a:pt x="3388" y="3848"/>
                  </a:lnTo>
                  <a:lnTo>
                    <a:pt x="2757" y="3848"/>
                  </a:lnTo>
                  <a:lnTo>
                    <a:pt x="2757" y="3818"/>
                  </a:lnTo>
                  <a:lnTo>
                    <a:pt x="2758" y="3788"/>
                  </a:lnTo>
                  <a:lnTo>
                    <a:pt x="2760" y="3759"/>
                  </a:lnTo>
                  <a:lnTo>
                    <a:pt x="2763" y="3732"/>
                  </a:lnTo>
                  <a:lnTo>
                    <a:pt x="2766" y="3706"/>
                  </a:lnTo>
                  <a:lnTo>
                    <a:pt x="2769" y="3681"/>
                  </a:lnTo>
                  <a:lnTo>
                    <a:pt x="2775" y="3656"/>
                  </a:lnTo>
                  <a:lnTo>
                    <a:pt x="2781" y="3633"/>
                  </a:lnTo>
                  <a:lnTo>
                    <a:pt x="2787" y="3611"/>
                  </a:lnTo>
                  <a:lnTo>
                    <a:pt x="2793" y="3589"/>
                  </a:lnTo>
                  <a:lnTo>
                    <a:pt x="2801" y="3569"/>
                  </a:lnTo>
                  <a:lnTo>
                    <a:pt x="2811" y="3551"/>
                  </a:lnTo>
                  <a:lnTo>
                    <a:pt x="2820" y="3532"/>
                  </a:lnTo>
                  <a:lnTo>
                    <a:pt x="2830" y="3515"/>
                  </a:lnTo>
                  <a:lnTo>
                    <a:pt x="2840" y="3499"/>
                  </a:lnTo>
                  <a:lnTo>
                    <a:pt x="2853" y="3484"/>
                  </a:lnTo>
                  <a:close/>
                  <a:moveTo>
                    <a:pt x="4403" y="1608"/>
                  </a:moveTo>
                  <a:lnTo>
                    <a:pt x="4403" y="3025"/>
                  </a:lnTo>
                  <a:lnTo>
                    <a:pt x="3943" y="3025"/>
                  </a:lnTo>
                  <a:lnTo>
                    <a:pt x="3943" y="1608"/>
                  </a:lnTo>
                  <a:lnTo>
                    <a:pt x="4403" y="160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40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C82FBAC2-5EB0-964D-B07A-1CF2E858E47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7740015" y="1751330"/>
              <a:ext cx="300355" cy="312420"/>
            </a:xfrm>
            <a:custGeom>
              <a:avLst/>
              <a:gdLst>
                <a:gd name="T0" fmla="*/ 173780540 w 5685"/>
                <a:gd name="T1" fmla="*/ 145097863 h 6610"/>
                <a:gd name="T2" fmla="*/ 111127547 w 5685"/>
                <a:gd name="T3" fmla="*/ 189532100 h 6610"/>
                <a:gd name="T4" fmla="*/ 72748759 w 5685"/>
                <a:gd name="T5" fmla="*/ 256517628 h 6610"/>
                <a:gd name="T6" fmla="*/ 65325538 w 5685"/>
                <a:gd name="T7" fmla="*/ 324764131 h 6610"/>
                <a:gd name="T8" fmla="*/ 83067190 w 5685"/>
                <a:gd name="T9" fmla="*/ 395310073 h 6610"/>
                <a:gd name="T10" fmla="*/ 47138281 w 5685"/>
                <a:gd name="T11" fmla="*/ 338042492 h 6610"/>
                <a:gd name="T12" fmla="*/ 30509962 w 5685"/>
                <a:gd name="T13" fmla="*/ 275285450 h 6610"/>
                <a:gd name="T14" fmla="*/ 38304384 w 5685"/>
                <a:gd name="T15" fmla="*/ 196356886 h 6610"/>
                <a:gd name="T16" fmla="*/ 80914383 w 5685"/>
                <a:gd name="T17" fmla="*/ 114832022 h 6610"/>
                <a:gd name="T18" fmla="*/ 134956419 w 5685"/>
                <a:gd name="T19" fmla="*/ 68839950 h 6610"/>
                <a:gd name="T20" fmla="*/ 207631047 w 5685"/>
                <a:gd name="T21" fmla="*/ 42431385 h 6610"/>
                <a:gd name="T22" fmla="*/ 215871075 w 5685"/>
                <a:gd name="T23" fmla="*/ 2002852 h 6610"/>
                <a:gd name="T24" fmla="*/ 135772954 w 5685"/>
                <a:gd name="T25" fmla="*/ 26334214 h 6610"/>
                <a:gd name="T26" fmla="*/ 57234046 w 5685"/>
                <a:gd name="T27" fmla="*/ 89610625 h 6610"/>
                <a:gd name="T28" fmla="*/ 20488328 w 5685"/>
                <a:gd name="T29" fmla="*/ 149993875 h 6610"/>
                <a:gd name="T30" fmla="*/ 1336272 w 5685"/>
                <a:gd name="T31" fmla="*/ 222394241 h 6610"/>
                <a:gd name="T32" fmla="*/ 6977887 w 5685"/>
                <a:gd name="T33" fmla="*/ 308741039 h 6610"/>
                <a:gd name="T34" fmla="*/ 52483097 w 5685"/>
                <a:gd name="T35" fmla="*/ 399760796 h 6610"/>
                <a:gd name="T36" fmla="*/ 98359237 w 5685"/>
                <a:gd name="T37" fmla="*/ 442637471 h 6610"/>
                <a:gd name="T38" fmla="*/ 178160287 w 5685"/>
                <a:gd name="T39" fmla="*/ 480469703 h 6610"/>
                <a:gd name="T40" fmla="*/ 263900022 w 5685"/>
                <a:gd name="T41" fmla="*/ 488926403 h 6610"/>
                <a:gd name="T42" fmla="*/ 332269034 w 5685"/>
                <a:gd name="T43" fmla="*/ 465559428 h 6610"/>
                <a:gd name="T44" fmla="*/ 388166808 w 5685"/>
                <a:gd name="T45" fmla="*/ 414151974 h 6610"/>
                <a:gd name="T46" fmla="*/ 421274910 w 5685"/>
                <a:gd name="T47" fmla="*/ 326099184 h 6610"/>
                <a:gd name="T48" fmla="*/ 411179145 w 5685"/>
                <a:gd name="T49" fmla="*/ 248209358 h 6610"/>
                <a:gd name="T50" fmla="*/ 369682752 w 5685"/>
                <a:gd name="T51" fmla="*/ 183375113 h 6610"/>
                <a:gd name="T52" fmla="*/ 304728415 w 5685"/>
                <a:gd name="T53" fmla="*/ 141908115 h 6610"/>
                <a:gd name="T54" fmla="*/ 173929076 w 5685"/>
                <a:gd name="T55" fmla="*/ 425353405 h 6610"/>
                <a:gd name="T56" fmla="*/ 139930034 w 5685"/>
                <a:gd name="T57" fmla="*/ 407253109 h 6610"/>
                <a:gd name="T58" fmla="*/ 131838541 w 5685"/>
                <a:gd name="T59" fmla="*/ 370978711 h 6610"/>
                <a:gd name="T60" fmla="*/ 154628212 w 5685"/>
                <a:gd name="T61" fmla="*/ 340267853 h 6610"/>
                <a:gd name="T62" fmla="*/ 191819263 w 5685"/>
                <a:gd name="T63" fmla="*/ 337597202 h 6610"/>
                <a:gd name="T64" fmla="*/ 218840417 w 5685"/>
                <a:gd name="T65" fmla="*/ 364599215 h 6610"/>
                <a:gd name="T66" fmla="*/ 216019338 w 5685"/>
                <a:gd name="T67" fmla="*/ 401763921 h 6610"/>
                <a:gd name="T68" fmla="*/ 185361113 w 5685"/>
                <a:gd name="T69" fmla="*/ 424537448 h 6610"/>
                <a:gd name="T70" fmla="*/ 159676231 w 5685"/>
                <a:gd name="T71" fmla="*/ 284706265 h 6610"/>
                <a:gd name="T72" fmla="*/ 138445499 w 5685"/>
                <a:gd name="T73" fmla="*/ 252882590 h 6610"/>
                <a:gd name="T74" fmla="*/ 148244194 w 5685"/>
                <a:gd name="T75" fmla="*/ 217201640 h 6610"/>
                <a:gd name="T76" fmla="*/ 183282437 w 5685"/>
                <a:gd name="T77" fmla="*/ 200733530 h 6610"/>
                <a:gd name="T78" fmla="*/ 216761741 w 5685"/>
                <a:gd name="T79" fmla="*/ 215569727 h 6610"/>
                <a:gd name="T80" fmla="*/ 228342041 w 5685"/>
                <a:gd name="T81" fmla="*/ 250583150 h 6610"/>
                <a:gd name="T82" fmla="*/ 208596117 w 5685"/>
                <a:gd name="T83" fmla="*/ 283519369 h 6610"/>
                <a:gd name="T84" fmla="*/ 246232501 w 5685"/>
                <a:gd name="T85" fmla="*/ 334704314 h 6610"/>
                <a:gd name="T86" fmla="*/ 236433534 w 5685"/>
                <a:gd name="T87" fmla="*/ 313636779 h 6610"/>
                <a:gd name="T88" fmla="*/ 258406670 w 5685"/>
                <a:gd name="T89" fmla="*/ 305996308 h 6610"/>
                <a:gd name="T90" fmla="*/ 263900022 w 5685"/>
                <a:gd name="T91" fmla="*/ 328472975 h 6610"/>
                <a:gd name="T92" fmla="*/ 297379326 w 5685"/>
                <a:gd name="T93" fmla="*/ 429136601 h 6610"/>
                <a:gd name="T94" fmla="*/ 267908566 w 5685"/>
                <a:gd name="T95" fmla="*/ 404953669 h 6610"/>
                <a:gd name="T96" fmla="*/ 266943496 w 5685"/>
                <a:gd name="T97" fmla="*/ 367714884 h 6610"/>
                <a:gd name="T98" fmla="*/ 295300650 w 5685"/>
                <a:gd name="T99" fmla="*/ 342048197 h 6610"/>
                <a:gd name="T100" fmla="*/ 332194903 w 5685"/>
                <a:gd name="T101" fmla="*/ 346647350 h 6610"/>
                <a:gd name="T102" fmla="*/ 353499766 w 5685"/>
                <a:gd name="T103" fmla="*/ 378471025 h 6610"/>
                <a:gd name="T104" fmla="*/ 343626668 w 5685"/>
                <a:gd name="T105" fmla="*/ 414077895 h 6610"/>
                <a:gd name="T106" fmla="*/ 308736960 w 5685"/>
                <a:gd name="T107" fmla="*/ 430620084 h 6610"/>
                <a:gd name="T108" fmla="*/ 283497683 w 5685"/>
                <a:gd name="T109" fmla="*/ 286486608 h 6610"/>
                <a:gd name="T110" fmla="*/ 268576839 w 5685"/>
                <a:gd name="T111" fmla="*/ 252956941 h 6610"/>
                <a:gd name="T112" fmla="*/ 285130754 w 5685"/>
                <a:gd name="T113" fmla="*/ 218017597 h 6610"/>
                <a:gd name="T114" fmla="*/ 320836997 w 5685"/>
                <a:gd name="T115" fmla="*/ 208225843 h 6610"/>
                <a:gd name="T116" fmla="*/ 352757362 w 5685"/>
                <a:gd name="T117" fmla="*/ 229515615 h 6610"/>
                <a:gd name="T118" fmla="*/ 357211513 w 5685"/>
                <a:gd name="T119" fmla="*/ 266457811 h 6610"/>
                <a:gd name="T120" fmla="*/ 331526631 w 5685"/>
                <a:gd name="T121" fmla="*/ 294720799 h 66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685" h="6610">
                  <a:moveTo>
                    <a:pt x="3278" y="1767"/>
                  </a:moveTo>
                  <a:lnTo>
                    <a:pt x="3278" y="1767"/>
                  </a:lnTo>
                  <a:lnTo>
                    <a:pt x="3216" y="1768"/>
                  </a:lnTo>
                  <a:lnTo>
                    <a:pt x="3155" y="1770"/>
                  </a:lnTo>
                  <a:lnTo>
                    <a:pt x="3093" y="1774"/>
                  </a:lnTo>
                  <a:lnTo>
                    <a:pt x="3031" y="1779"/>
                  </a:lnTo>
                  <a:lnTo>
                    <a:pt x="2972" y="1786"/>
                  </a:lnTo>
                  <a:lnTo>
                    <a:pt x="2912" y="1794"/>
                  </a:lnTo>
                  <a:lnTo>
                    <a:pt x="2852" y="1804"/>
                  </a:lnTo>
                  <a:lnTo>
                    <a:pt x="2793" y="1816"/>
                  </a:lnTo>
                  <a:lnTo>
                    <a:pt x="2735" y="1828"/>
                  </a:lnTo>
                  <a:lnTo>
                    <a:pt x="2676" y="1842"/>
                  </a:lnTo>
                  <a:lnTo>
                    <a:pt x="2619" y="1858"/>
                  </a:lnTo>
                  <a:lnTo>
                    <a:pt x="2562" y="1875"/>
                  </a:lnTo>
                  <a:lnTo>
                    <a:pt x="2506" y="1893"/>
                  </a:lnTo>
                  <a:lnTo>
                    <a:pt x="2450" y="1913"/>
                  </a:lnTo>
                  <a:lnTo>
                    <a:pt x="2396" y="1933"/>
                  </a:lnTo>
                  <a:lnTo>
                    <a:pt x="2341" y="1956"/>
                  </a:lnTo>
                  <a:lnTo>
                    <a:pt x="2287" y="1979"/>
                  </a:lnTo>
                  <a:lnTo>
                    <a:pt x="2235" y="2004"/>
                  </a:lnTo>
                  <a:lnTo>
                    <a:pt x="2182" y="2030"/>
                  </a:lnTo>
                  <a:lnTo>
                    <a:pt x="2131" y="2058"/>
                  </a:lnTo>
                  <a:lnTo>
                    <a:pt x="2081" y="2085"/>
                  </a:lnTo>
                  <a:lnTo>
                    <a:pt x="2030" y="2115"/>
                  </a:lnTo>
                  <a:lnTo>
                    <a:pt x="1981" y="2146"/>
                  </a:lnTo>
                  <a:lnTo>
                    <a:pt x="1932" y="2178"/>
                  </a:lnTo>
                  <a:lnTo>
                    <a:pt x="1885" y="2211"/>
                  </a:lnTo>
                  <a:lnTo>
                    <a:pt x="1839" y="2245"/>
                  </a:lnTo>
                  <a:lnTo>
                    <a:pt x="1792" y="2280"/>
                  </a:lnTo>
                  <a:lnTo>
                    <a:pt x="1747" y="2317"/>
                  </a:lnTo>
                  <a:lnTo>
                    <a:pt x="1703" y="2353"/>
                  </a:lnTo>
                  <a:lnTo>
                    <a:pt x="1660" y="2392"/>
                  </a:lnTo>
                  <a:lnTo>
                    <a:pt x="1618" y="2431"/>
                  </a:lnTo>
                  <a:lnTo>
                    <a:pt x="1576" y="2472"/>
                  </a:lnTo>
                  <a:lnTo>
                    <a:pt x="1536" y="2513"/>
                  </a:lnTo>
                  <a:lnTo>
                    <a:pt x="1497" y="2555"/>
                  </a:lnTo>
                  <a:lnTo>
                    <a:pt x="1458" y="2599"/>
                  </a:lnTo>
                  <a:lnTo>
                    <a:pt x="1421" y="2642"/>
                  </a:lnTo>
                  <a:lnTo>
                    <a:pt x="1385" y="2688"/>
                  </a:lnTo>
                  <a:lnTo>
                    <a:pt x="1350" y="2734"/>
                  </a:lnTo>
                  <a:lnTo>
                    <a:pt x="1316" y="2780"/>
                  </a:lnTo>
                  <a:lnTo>
                    <a:pt x="1283" y="2828"/>
                  </a:lnTo>
                  <a:lnTo>
                    <a:pt x="1251" y="2876"/>
                  </a:lnTo>
                  <a:lnTo>
                    <a:pt x="1220" y="2925"/>
                  </a:lnTo>
                  <a:lnTo>
                    <a:pt x="1190" y="2975"/>
                  </a:lnTo>
                  <a:lnTo>
                    <a:pt x="1162" y="3027"/>
                  </a:lnTo>
                  <a:lnTo>
                    <a:pt x="1134" y="3078"/>
                  </a:lnTo>
                  <a:lnTo>
                    <a:pt x="1109" y="3130"/>
                  </a:lnTo>
                  <a:lnTo>
                    <a:pt x="1084" y="3183"/>
                  </a:lnTo>
                  <a:lnTo>
                    <a:pt x="1061" y="3237"/>
                  </a:lnTo>
                  <a:lnTo>
                    <a:pt x="1038" y="3291"/>
                  </a:lnTo>
                  <a:lnTo>
                    <a:pt x="1018" y="3346"/>
                  </a:lnTo>
                  <a:lnTo>
                    <a:pt x="998" y="3401"/>
                  </a:lnTo>
                  <a:lnTo>
                    <a:pt x="980" y="3458"/>
                  </a:lnTo>
                  <a:lnTo>
                    <a:pt x="963" y="3514"/>
                  </a:lnTo>
                  <a:lnTo>
                    <a:pt x="947" y="3572"/>
                  </a:lnTo>
                  <a:lnTo>
                    <a:pt x="933" y="3629"/>
                  </a:lnTo>
                  <a:lnTo>
                    <a:pt x="921" y="3689"/>
                  </a:lnTo>
                  <a:lnTo>
                    <a:pt x="909" y="3747"/>
                  </a:lnTo>
                  <a:lnTo>
                    <a:pt x="899" y="3808"/>
                  </a:lnTo>
                  <a:lnTo>
                    <a:pt x="891" y="3867"/>
                  </a:lnTo>
                  <a:lnTo>
                    <a:pt x="884" y="3927"/>
                  </a:lnTo>
                  <a:lnTo>
                    <a:pt x="879" y="3988"/>
                  </a:lnTo>
                  <a:lnTo>
                    <a:pt x="875" y="4050"/>
                  </a:lnTo>
                  <a:lnTo>
                    <a:pt x="873" y="4111"/>
                  </a:lnTo>
                  <a:lnTo>
                    <a:pt x="872" y="4174"/>
                  </a:lnTo>
                  <a:lnTo>
                    <a:pt x="872" y="4215"/>
                  </a:lnTo>
                  <a:lnTo>
                    <a:pt x="873" y="4256"/>
                  </a:lnTo>
                  <a:lnTo>
                    <a:pt x="875" y="4297"/>
                  </a:lnTo>
                  <a:lnTo>
                    <a:pt x="877" y="4338"/>
                  </a:lnTo>
                  <a:lnTo>
                    <a:pt x="880" y="4378"/>
                  </a:lnTo>
                  <a:lnTo>
                    <a:pt x="884" y="4419"/>
                  </a:lnTo>
                  <a:lnTo>
                    <a:pt x="893" y="4499"/>
                  </a:lnTo>
                  <a:lnTo>
                    <a:pt x="906" y="4579"/>
                  </a:lnTo>
                  <a:lnTo>
                    <a:pt x="921" y="4658"/>
                  </a:lnTo>
                  <a:lnTo>
                    <a:pt x="938" y="4735"/>
                  </a:lnTo>
                  <a:lnTo>
                    <a:pt x="957" y="4812"/>
                  </a:lnTo>
                  <a:lnTo>
                    <a:pt x="980" y="4887"/>
                  </a:lnTo>
                  <a:lnTo>
                    <a:pt x="1004" y="4963"/>
                  </a:lnTo>
                  <a:lnTo>
                    <a:pt x="1032" y="5036"/>
                  </a:lnTo>
                  <a:lnTo>
                    <a:pt x="1060" y="5109"/>
                  </a:lnTo>
                  <a:lnTo>
                    <a:pt x="1092" y="5179"/>
                  </a:lnTo>
                  <a:lnTo>
                    <a:pt x="1126" y="5250"/>
                  </a:lnTo>
                  <a:lnTo>
                    <a:pt x="1162" y="5319"/>
                  </a:lnTo>
                  <a:lnTo>
                    <a:pt x="1199" y="5386"/>
                  </a:lnTo>
                  <a:lnTo>
                    <a:pt x="1175" y="5370"/>
                  </a:lnTo>
                  <a:lnTo>
                    <a:pt x="1148" y="5351"/>
                  </a:lnTo>
                  <a:lnTo>
                    <a:pt x="1119" y="5329"/>
                  </a:lnTo>
                  <a:lnTo>
                    <a:pt x="1090" y="5302"/>
                  </a:lnTo>
                  <a:lnTo>
                    <a:pt x="1058" y="5271"/>
                  </a:lnTo>
                  <a:lnTo>
                    <a:pt x="1024" y="5235"/>
                  </a:lnTo>
                  <a:lnTo>
                    <a:pt x="989" y="5194"/>
                  </a:lnTo>
                  <a:lnTo>
                    <a:pt x="953" y="5149"/>
                  </a:lnTo>
                  <a:lnTo>
                    <a:pt x="915" y="5098"/>
                  </a:lnTo>
                  <a:lnTo>
                    <a:pt x="877" y="5040"/>
                  </a:lnTo>
                  <a:lnTo>
                    <a:pt x="839" y="4977"/>
                  </a:lnTo>
                  <a:lnTo>
                    <a:pt x="818" y="4943"/>
                  </a:lnTo>
                  <a:lnTo>
                    <a:pt x="799" y="4908"/>
                  </a:lnTo>
                  <a:lnTo>
                    <a:pt x="778" y="4870"/>
                  </a:lnTo>
                  <a:lnTo>
                    <a:pt x="758" y="4831"/>
                  </a:lnTo>
                  <a:lnTo>
                    <a:pt x="738" y="4790"/>
                  </a:lnTo>
                  <a:lnTo>
                    <a:pt x="718" y="4747"/>
                  </a:lnTo>
                  <a:lnTo>
                    <a:pt x="697" y="4702"/>
                  </a:lnTo>
                  <a:lnTo>
                    <a:pt x="677" y="4656"/>
                  </a:lnTo>
                  <a:lnTo>
                    <a:pt x="656" y="4608"/>
                  </a:lnTo>
                  <a:lnTo>
                    <a:pt x="635" y="4557"/>
                  </a:lnTo>
                  <a:lnTo>
                    <a:pt x="627" y="4540"/>
                  </a:lnTo>
                  <a:lnTo>
                    <a:pt x="606" y="4493"/>
                  </a:lnTo>
                  <a:lnTo>
                    <a:pt x="591" y="4459"/>
                  </a:lnTo>
                  <a:lnTo>
                    <a:pt x="574" y="4417"/>
                  </a:lnTo>
                  <a:lnTo>
                    <a:pt x="556" y="4368"/>
                  </a:lnTo>
                  <a:lnTo>
                    <a:pt x="536" y="4313"/>
                  </a:lnTo>
                  <a:lnTo>
                    <a:pt x="517" y="4252"/>
                  </a:lnTo>
                  <a:lnTo>
                    <a:pt x="497" y="4184"/>
                  </a:lnTo>
                  <a:lnTo>
                    <a:pt x="478" y="4110"/>
                  </a:lnTo>
                  <a:lnTo>
                    <a:pt x="460" y="4030"/>
                  </a:lnTo>
                  <a:lnTo>
                    <a:pt x="452" y="3989"/>
                  </a:lnTo>
                  <a:lnTo>
                    <a:pt x="443" y="3946"/>
                  </a:lnTo>
                  <a:lnTo>
                    <a:pt x="436" y="3901"/>
                  </a:lnTo>
                  <a:lnTo>
                    <a:pt x="429" y="3855"/>
                  </a:lnTo>
                  <a:lnTo>
                    <a:pt x="422" y="3809"/>
                  </a:lnTo>
                  <a:lnTo>
                    <a:pt x="416" y="3760"/>
                  </a:lnTo>
                  <a:lnTo>
                    <a:pt x="411" y="3711"/>
                  </a:lnTo>
                  <a:lnTo>
                    <a:pt x="407" y="3660"/>
                  </a:lnTo>
                  <a:lnTo>
                    <a:pt x="404" y="3608"/>
                  </a:lnTo>
                  <a:lnTo>
                    <a:pt x="401" y="3555"/>
                  </a:lnTo>
                  <a:lnTo>
                    <a:pt x="399" y="3502"/>
                  </a:lnTo>
                  <a:lnTo>
                    <a:pt x="399" y="3446"/>
                  </a:lnTo>
                  <a:lnTo>
                    <a:pt x="399" y="3390"/>
                  </a:lnTo>
                  <a:lnTo>
                    <a:pt x="401" y="3333"/>
                  </a:lnTo>
                  <a:lnTo>
                    <a:pt x="405" y="3275"/>
                  </a:lnTo>
                  <a:lnTo>
                    <a:pt x="408" y="3216"/>
                  </a:lnTo>
                  <a:lnTo>
                    <a:pt x="414" y="3156"/>
                  </a:lnTo>
                  <a:lnTo>
                    <a:pt x="422" y="3095"/>
                  </a:lnTo>
                  <a:lnTo>
                    <a:pt x="430" y="3034"/>
                  </a:lnTo>
                  <a:lnTo>
                    <a:pt x="440" y="2971"/>
                  </a:lnTo>
                  <a:lnTo>
                    <a:pt x="452" y="2908"/>
                  </a:lnTo>
                  <a:lnTo>
                    <a:pt x="465" y="2844"/>
                  </a:lnTo>
                  <a:lnTo>
                    <a:pt x="480" y="2779"/>
                  </a:lnTo>
                  <a:lnTo>
                    <a:pt x="497" y="2714"/>
                  </a:lnTo>
                  <a:lnTo>
                    <a:pt x="516" y="2647"/>
                  </a:lnTo>
                  <a:lnTo>
                    <a:pt x="536" y="2581"/>
                  </a:lnTo>
                  <a:lnTo>
                    <a:pt x="559" y="2513"/>
                  </a:lnTo>
                  <a:lnTo>
                    <a:pt x="584" y="2445"/>
                  </a:lnTo>
                  <a:lnTo>
                    <a:pt x="610" y="2376"/>
                  </a:lnTo>
                  <a:lnTo>
                    <a:pt x="639" y="2307"/>
                  </a:lnTo>
                  <a:lnTo>
                    <a:pt x="671" y="2237"/>
                  </a:lnTo>
                  <a:lnTo>
                    <a:pt x="704" y="2167"/>
                  </a:lnTo>
                  <a:lnTo>
                    <a:pt x="739" y="2097"/>
                  </a:lnTo>
                  <a:lnTo>
                    <a:pt x="777" y="2025"/>
                  </a:lnTo>
                  <a:lnTo>
                    <a:pt x="818" y="1954"/>
                  </a:lnTo>
                  <a:lnTo>
                    <a:pt x="860" y="1882"/>
                  </a:lnTo>
                  <a:lnTo>
                    <a:pt x="906" y="1809"/>
                  </a:lnTo>
                  <a:lnTo>
                    <a:pt x="954" y="1737"/>
                  </a:lnTo>
                  <a:lnTo>
                    <a:pt x="1005" y="1664"/>
                  </a:lnTo>
                  <a:lnTo>
                    <a:pt x="1059" y="1591"/>
                  </a:lnTo>
                  <a:lnTo>
                    <a:pt x="1067" y="1580"/>
                  </a:lnTo>
                  <a:lnTo>
                    <a:pt x="1090" y="1548"/>
                  </a:lnTo>
                  <a:lnTo>
                    <a:pt x="1107" y="1524"/>
                  </a:lnTo>
                  <a:lnTo>
                    <a:pt x="1129" y="1496"/>
                  </a:lnTo>
                  <a:lnTo>
                    <a:pt x="1155" y="1465"/>
                  </a:lnTo>
                  <a:lnTo>
                    <a:pt x="1184" y="1431"/>
                  </a:lnTo>
                  <a:lnTo>
                    <a:pt x="1219" y="1394"/>
                  </a:lnTo>
                  <a:lnTo>
                    <a:pt x="1258" y="1354"/>
                  </a:lnTo>
                  <a:lnTo>
                    <a:pt x="1301" y="1310"/>
                  </a:lnTo>
                  <a:lnTo>
                    <a:pt x="1349" y="1266"/>
                  </a:lnTo>
                  <a:lnTo>
                    <a:pt x="1401" y="1220"/>
                  </a:lnTo>
                  <a:lnTo>
                    <a:pt x="1458" y="1172"/>
                  </a:lnTo>
                  <a:lnTo>
                    <a:pt x="1521" y="1123"/>
                  </a:lnTo>
                  <a:lnTo>
                    <a:pt x="1587" y="1074"/>
                  </a:lnTo>
                  <a:lnTo>
                    <a:pt x="1623" y="1050"/>
                  </a:lnTo>
                  <a:lnTo>
                    <a:pt x="1659" y="1025"/>
                  </a:lnTo>
                  <a:lnTo>
                    <a:pt x="1697" y="1001"/>
                  </a:lnTo>
                  <a:lnTo>
                    <a:pt x="1736" y="976"/>
                  </a:lnTo>
                  <a:lnTo>
                    <a:pt x="1777" y="952"/>
                  </a:lnTo>
                  <a:lnTo>
                    <a:pt x="1818" y="928"/>
                  </a:lnTo>
                  <a:lnTo>
                    <a:pt x="1861" y="904"/>
                  </a:lnTo>
                  <a:lnTo>
                    <a:pt x="1905" y="880"/>
                  </a:lnTo>
                  <a:lnTo>
                    <a:pt x="1950" y="856"/>
                  </a:lnTo>
                  <a:lnTo>
                    <a:pt x="1997" y="833"/>
                  </a:lnTo>
                  <a:lnTo>
                    <a:pt x="2045" y="810"/>
                  </a:lnTo>
                  <a:lnTo>
                    <a:pt x="2095" y="789"/>
                  </a:lnTo>
                  <a:lnTo>
                    <a:pt x="2146" y="767"/>
                  </a:lnTo>
                  <a:lnTo>
                    <a:pt x="2198" y="745"/>
                  </a:lnTo>
                  <a:lnTo>
                    <a:pt x="2252" y="725"/>
                  </a:lnTo>
                  <a:lnTo>
                    <a:pt x="2307" y="704"/>
                  </a:lnTo>
                  <a:lnTo>
                    <a:pt x="2362" y="685"/>
                  </a:lnTo>
                  <a:lnTo>
                    <a:pt x="2421" y="667"/>
                  </a:lnTo>
                  <a:lnTo>
                    <a:pt x="2480" y="648"/>
                  </a:lnTo>
                  <a:lnTo>
                    <a:pt x="2541" y="631"/>
                  </a:lnTo>
                  <a:lnTo>
                    <a:pt x="2602" y="615"/>
                  </a:lnTo>
                  <a:lnTo>
                    <a:pt x="2666" y="600"/>
                  </a:lnTo>
                  <a:lnTo>
                    <a:pt x="2731" y="586"/>
                  </a:lnTo>
                  <a:lnTo>
                    <a:pt x="2797" y="572"/>
                  </a:lnTo>
                  <a:lnTo>
                    <a:pt x="2865" y="559"/>
                  </a:lnTo>
                  <a:lnTo>
                    <a:pt x="2934" y="548"/>
                  </a:lnTo>
                  <a:lnTo>
                    <a:pt x="3005" y="538"/>
                  </a:lnTo>
                  <a:lnTo>
                    <a:pt x="3077" y="528"/>
                  </a:lnTo>
                  <a:lnTo>
                    <a:pt x="3150" y="522"/>
                  </a:lnTo>
                  <a:lnTo>
                    <a:pt x="3225" y="515"/>
                  </a:lnTo>
                  <a:lnTo>
                    <a:pt x="3303" y="509"/>
                  </a:lnTo>
                  <a:lnTo>
                    <a:pt x="3381" y="506"/>
                  </a:lnTo>
                  <a:lnTo>
                    <a:pt x="3381" y="2"/>
                  </a:lnTo>
                  <a:lnTo>
                    <a:pt x="3354" y="1"/>
                  </a:lnTo>
                  <a:lnTo>
                    <a:pt x="3322" y="0"/>
                  </a:lnTo>
                  <a:lnTo>
                    <a:pt x="3278" y="0"/>
                  </a:lnTo>
                  <a:lnTo>
                    <a:pt x="3223" y="1"/>
                  </a:lnTo>
                  <a:lnTo>
                    <a:pt x="3158" y="3"/>
                  </a:lnTo>
                  <a:lnTo>
                    <a:pt x="3084" y="9"/>
                  </a:lnTo>
                  <a:lnTo>
                    <a:pt x="2999" y="16"/>
                  </a:lnTo>
                  <a:lnTo>
                    <a:pt x="2908" y="27"/>
                  </a:lnTo>
                  <a:lnTo>
                    <a:pt x="2859" y="34"/>
                  </a:lnTo>
                  <a:lnTo>
                    <a:pt x="2809" y="42"/>
                  </a:lnTo>
                  <a:lnTo>
                    <a:pt x="2756" y="50"/>
                  </a:lnTo>
                  <a:lnTo>
                    <a:pt x="2703" y="60"/>
                  </a:lnTo>
                  <a:lnTo>
                    <a:pt x="2648" y="72"/>
                  </a:lnTo>
                  <a:lnTo>
                    <a:pt x="2591" y="84"/>
                  </a:lnTo>
                  <a:lnTo>
                    <a:pt x="2533" y="98"/>
                  </a:lnTo>
                  <a:lnTo>
                    <a:pt x="2473" y="113"/>
                  </a:lnTo>
                  <a:lnTo>
                    <a:pt x="2413" y="130"/>
                  </a:lnTo>
                  <a:lnTo>
                    <a:pt x="2351" y="148"/>
                  </a:lnTo>
                  <a:lnTo>
                    <a:pt x="2288" y="168"/>
                  </a:lnTo>
                  <a:lnTo>
                    <a:pt x="2224" y="189"/>
                  </a:lnTo>
                  <a:lnTo>
                    <a:pt x="2160" y="212"/>
                  </a:lnTo>
                  <a:lnTo>
                    <a:pt x="2095" y="237"/>
                  </a:lnTo>
                  <a:lnTo>
                    <a:pt x="2029" y="264"/>
                  </a:lnTo>
                  <a:lnTo>
                    <a:pt x="1963" y="292"/>
                  </a:lnTo>
                  <a:lnTo>
                    <a:pt x="1897" y="323"/>
                  </a:lnTo>
                  <a:lnTo>
                    <a:pt x="1829" y="355"/>
                  </a:lnTo>
                  <a:lnTo>
                    <a:pt x="1761" y="390"/>
                  </a:lnTo>
                  <a:lnTo>
                    <a:pt x="1694" y="427"/>
                  </a:lnTo>
                  <a:lnTo>
                    <a:pt x="1626" y="466"/>
                  </a:lnTo>
                  <a:lnTo>
                    <a:pt x="1558" y="508"/>
                  </a:lnTo>
                  <a:lnTo>
                    <a:pt x="1490" y="551"/>
                  </a:lnTo>
                  <a:lnTo>
                    <a:pt x="1422" y="597"/>
                  </a:lnTo>
                  <a:lnTo>
                    <a:pt x="1355" y="646"/>
                  </a:lnTo>
                  <a:lnTo>
                    <a:pt x="1287" y="697"/>
                  </a:lnTo>
                  <a:lnTo>
                    <a:pt x="1221" y="751"/>
                  </a:lnTo>
                  <a:lnTo>
                    <a:pt x="1154" y="808"/>
                  </a:lnTo>
                  <a:lnTo>
                    <a:pt x="1089" y="867"/>
                  </a:lnTo>
                  <a:lnTo>
                    <a:pt x="1024" y="929"/>
                  </a:lnTo>
                  <a:lnTo>
                    <a:pt x="958" y="994"/>
                  </a:lnTo>
                  <a:lnTo>
                    <a:pt x="896" y="1063"/>
                  </a:lnTo>
                  <a:lnTo>
                    <a:pt x="864" y="1097"/>
                  </a:lnTo>
                  <a:lnTo>
                    <a:pt x="833" y="1133"/>
                  </a:lnTo>
                  <a:lnTo>
                    <a:pt x="802" y="1170"/>
                  </a:lnTo>
                  <a:lnTo>
                    <a:pt x="771" y="1208"/>
                  </a:lnTo>
                  <a:lnTo>
                    <a:pt x="740" y="1245"/>
                  </a:lnTo>
                  <a:lnTo>
                    <a:pt x="711" y="1284"/>
                  </a:lnTo>
                  <a:lnTo>
                    <a:pt x="681" y="1324"/>
                  </a:lnTo>
                  <a:lnTo>
                    <a:pt x="651" y="1365"/>
                  </a:lnTo>
                  <a:lnTo>
                    <a:pt x="622" y="1406"/>
                  </a:lnTo>
                  <a:lnTo>
                    <a:pt x="593" y="1448"/>
                  </a:lnTo>
                  <a:lnTo>
                    <a:pt x="565" y="1492"/>
                  </a:lnTo>
                  <a:lnTo>
                    <a:pt x="536" y="1535"/>
                  </a:lnTo>
                  <a:lnTo>
                    <a:pt x="509" y="1580"/>
                  </a:lnTo>
                  <a:lnTo>
                    <a:pt x="480" y="1625"/>
                  </a:lnTo>
                  <a:lnTo>
                    <a:pt x="454" y="1672"/>
                  </a:lnTo>
                  <a:lnTo>
                    <a:pt x="427" y="1720"/>
                  </a:lnTo>
                  <a:lnTo>
                    <a:pt x="400" y="1768"/>
                  </a:lnTo>
                  <a:lnTo>
                    <a:pt x="375" y="1817"/>
                  </a:lnTo>
                  <a:lnTo>
                    <a:pt x="349" y="1867"/>
                  </a:lnTo>
                  <a:lnTo>
                    <a:pt x="324" y="1917"/>
                  </a:lnTo>
                  <a:lnTo>
                    <a:pt x="300" y="1970"/>
                  </a:lnTo>
                  <a:lnTo>
                    <a:pt x="276" y="2022"/>
                  </a:lnTo>
                  <a:lnTo>
                    <a:pt x="252" y="2076"/>
                  </a:lnTo>
                  <a:lnTo>
                    <a:pt x="229" y="2131"/>
                  </a:lnTo>
                  <a:lnTo>
                    <a:pt x="206" y="2187"/>
                  </a:lnTo>
                  <a:lnTo>
                    <a:pt x="183" y="2243"/>
                  </a:lnTo>
                  <a:lnTo>
                    <a:pt x="162" y="2300"/>
                  </a:lnTo>
                  <a:lnTo>
                    <a:pt x="141" y="2359"/>
                  </a:lnTo>
                  <a:lnTo>
                    <a:pt x="133" y="2383"/>
                  </a:lnTo>
                  <a:lnTo>
                    <a:pt x="124" y="2413"/>
                  </a:lnTo>
                  <a:lnTo>
                    <a:pt x="114" y="2453"/>
                  </a:lnTo>
                  <a:lnTo>
                    <a:pt x="100" y="2504"/>
                  </a:lnTo>
                  <a:lnTo>
                    <a:pt x="86" y="2565"/>
                  </a:lnTo>
                  <a:lnTo>
                    <a:pt x="72" y="2634"/>
                  </a:lnTo>
                  <a:lnTo>
                    <a:pt x="57" y="2714"/>
                  </a:lnTo>
                  <a:lnTo>
                    <a:pt x="42" y="2801"/>
                  </a:lnTo>
                  <a:lnTo>
                    <a:pt x="29" y="2896"/>
                  </a:lnTo>
                  <a:lnTo>
                    <a:pt x="22" y="2946"/>
                  </a:lnTo>
                  <a:lnTo>
                    <a:pt x="18" y="2998"/>
                  </a:lnTo>
                  <a:lnTo>
                    <a:pt x="13" y="3052"/>
                  </a:lnTo>
                  <a:lnTo>
                    <a:pt x="9" y="3108"/>
                  </a:lnTo>
                  <a:lnTo>
                    <a:pt x="5" y="3164"/>
                  </a:lnTo>
                  <a:lnTo>
                    <a:pt x="3" y="3223"/>
                  </a:lnTo>
                  <a:lnTo>
                    <a:pt x="1" y="3283"/>
                  </a:lnTo>
                  <a:lnTo>
                    <a:pt x="0" y="3344"/>
                  </a:lnTo>
                  <a:lnTo>
                    <a:pt x="1" y="3407"/>
                  </a:lnTo>
                  <a:lnTo>
                    <a:pt x="2" y="3471"/>
                  </a:lnTo>
                  <a:lnTo>
                    <a:pt x="4" y="3535"/>
                  </a:lnTo>
                  <a:lnTo>
                    <a:pt x="9" y="3601"/>
                  </a:lnTo>
                  <a:lnTo>
                    <a:pt x="13" y="3668"/>
                  </a:lnTo>
                  <a:lnTo>
                    <a:pt x="20" y="3737"/>
                  </a:lnTo>
                  <a:lnTo>
                    <a:pt x="28" y="3805"/>
                  </a:lnTo>
                  <a:lnTo>
                    <a:pt x="38" y="3876"/>
                  </a:lnTo>
                  <a:lnTo>
                    <a:pt x="50" y="3947"/>
                  </a:lnTo>
                  <a:lnTo>
                    <a:pt x="62" y="4018"/>
                  </a:lnTo>
                  <a:lnTo>
                    <a:pt x="77" y="4089"/>
                  </a:lnTo>
                  <a:lnTo>
                    <a:pt x="94" y="4162"/>
                  </a:lnTo>
                  <a:lnTo>
                    <a:pt x="113" y="4236"/>
                  </a:lnTo>
                  <a:lnTo>
                    <a:pt x="133" y="4310"/>
                  </a:lnTo>
                  <a:lnTo>
                    <a:pt x="156" y="4383"/>
                  </a:lnTo>
                  <a:lnTo>
                    <a:pt x="181" y="4458"/>
                  </a:lnTo>
                  <a:lnTo>
                    <a:pt x="209" y="4532"/>
                  </a:lnTo>
                  <a:lnTo>
                    <a:pt x="238" y="4608"/>
                  </a:lnTo>
                  <a:lnTo>
                    <a:pt x="270" y="4682"/>
                  </a:lnTo>
                  <a:lnTo>
                    <a:pt x="304" y="4757"/>
                  </a:lnTo>
                  <a:lnTo>
                    <a:pt x="342" y="4832"/>
                  </a:lnTo>
                  <a:lnTo>
                    <a:pt x="381" y="4908"/>
                  </a:lnTo>
                  <a:lnTo>
                    <a:pt x="423" y="4982"/>
                  </a:lnTo>
                  <a:lnTo>
                    <a:pt x="469" y="5057"/>
                  </a:lnTo>
                  <a:lnTo>
                    <a:pt x="517" y="5131"/>
                  </a:lnTo>
                  <a:lnTo>
                    <a:pt x="567" y="5206"/>
                  </a:lnTo>
                  <a:lnTo>
                    <a:pt x="622" y="5280"/>
                  </a:lnTo>
                  <a:lnTo>
                    <a:pt x="649" y="5316"/>
                  </a:lnTo>
                  <a:lnTo>
                    <a:pt x="678" y="5353"/>
                  </a:lnTo>
                  <a:lnTo>
                    <a:pt x="707" y="5389"/>
                  </a:lnTo>
                  <a:lnTo>
                    <a:pt x="738" y="5426"/>
                  </a:lnTo>
                  <a:lnTo>
                    <a:pt x="769" y="5462"/>
                  </a:lnTo>
                  <a:lnTo>
                    <a:pt x="801" y="5498"/>
                  </a:lnTo>
                  <a:lnTo>
                    <a:pt x="834" y="5534"/>
                  </a:lnTo>
                  <a:lnTo>
                    <a:pt x="868" y="5570"/>
                  </a:lnTo>
                  <a:lnTo>
                    <a:pt x="903" y="5605"/>
                  </a:lnTo>
                  <a:lnTo>
                    <a:pt x="938" y="5641"/>
                  </a:lnTo>
                  <a:lnTo>
                    <a:pt x="974" y="5676"/>
                  </a:lnTo>
                  <a:lnTo>
                    <a:pt x="1011" y="5711"/>
                  </a:lnTo>
                  <a:lnTo>
                    <a:pt x="1050" y="5746"/>
                  </a:lnTo>
                  <a:lnTo>
                    <a:pt x="1089" y="5781"/>
                  </a:lnTo>
                  <a:lnTo>
                    <a:pt x="1129" y="5815"/>
                  </a:lnTo>
                  <a:lnTo>
                    <a:pt x="1169" y="5849"/>
                  </a:lnTo>
                  <a:lnTo>
                    <a:pt x="1211" y="5883"/>
                  </a:lnTo>
                  <a:lnTo>
                    <a:pt x="1253" y="5917"/>
                  </a:lnTo>
                  <a:lnTo>
                    <a:pt x="1271" y="5929"/>
                  </a:lnTo>
                  <a:lnTo>
                    <a:pt x="1325" y="5967"/>
                  </a:lnTo>
                  <a:lnTo>
                    <a:pt x="1363" y="5992"/>
                  </a:lnTo>
                  <a:lnTo>
                    <a:pt x="1409" y="6022"/>
                  </a:lnTo>
                  <a:lnTo>
                    <a:pt x="1463" y="6056"/>
                  </a:lnTo>
                  <a:lnTo>
                    <a:pt x="1525" y="6093"/>
                  </a:lnTo>
                  <a:lnTo>
                    <a:pt x="1592" y="6131"/>
                  </a:lnTo>
                  <a:lnTo>
                    <a:pt x="1666" y="6171"/>
                  </a:lnTo>
                  <a:lnTo>
                    <a:pt x="1747" y="6213"/>
                  </a:lnTo>
                  <a:lnTo>
                    <a:pt x="1834" y="6256"/>
                  </a:lnTo>
                  <a:lnTo>
                    <a:pt x="1925" y="6299"/>
                  </a:lnTo>
                  <a:lnTo>
                    <a:pt x="1973" y="6320"/>
                  </a:lnTo>
                  <a:lnTo>
                    <a:pt x="2023" y="6341"/>
                  </a:lnTo>
                  <a:lnTo>
                    <a:pt x="2074" y="6362"/>
                  </a:lnTo>
                  <a:lnTo>
                    <a:pt x="2125" y="6382"/>
                  </a:lnTo>
                  <a:lnTo>
                    <a:pt x="2178" y="6402"/>
                  </a:lnTo>
                  <a:lnTo>
                    <a:pt x="2232" y="6421"/>
                  </a:lnTo>
                  <a:lnTo>
                    <a:pt x="2287" y="6441"/>
                  </a:lnTo>
                  <a:lnTo>
                    <a:pt x="2343" y="6459"/>
                  </a:lnTo>
                  <a:lnTo>
                    <a:pt x="2400" y="6477"/>
                  </a:lnTo>
                  <a:lnTo>
                    <a:pt x="2458" y="6493"/>
                  </a:lnTo>
                  <a:lnTo>
                    <a:pt x="2518" y="6509"/>
                  </a:lnTo>
                  <a:lnTo>
                    <a:pt x="2577" y="6525"/>
                  </a:lnTo>
                  <a:lnTo>
                    <a:pt x="2638" y="6539"/>
                  </a:lnTo>
                  <a:lnTo>
                    <a:pt x="2699" y="6551"/>
                  </a:lnTo>
                  <a:lnTo>
                    <a:pt x="2762" y="6564"/>
                  </a:lnTo>
                  <a:lnTo>
                    <a:pt x="2825" y="6574"/>
                  </a:lnTo>
                  <a:lnTo>
                    <a:pt x="2889" y="6583"/>
                  </a:lnTo>
                  <a:lnTo>
                    <a:pt x="2953" y="6591"/>
                  </a:lnTo>
                  <a:lnTo>
                    <a:pt x="3018" y="6598"/>
                  </a:lnTo>
                  <a:lnTo>
                    <a:pt x="3084" y="6604"/>
                  </a:lnTo>
                  <a:lnTo>
                    <a:pt x="3149" y="6607"/>
                  </a:lnTo>
                  <a:lnTo>
                    <a:pt x="3216" y="6610"/>
                  </a:lnTo>
                  <a:lnTo>
                    <a:pt x="3282" y="6610"/>
                  </a:lnTo>
                  <a:lnTo>
                    <a:pt x="3351" y="6607"/>
                  </a:lnTo>
                  <a:lnTo>
                    <a:pt x="3418" y="6604"/>
                  </a:lnTo>
                  <a:lnTo>
                    <a:pt x="3487" y="6599"/>
                  </a:lnTo>
                  <a:lnTo>
                    <a:pt x="3555" y="6591"/>
                  </a:lnTo>
                  <a:lnTo>
                    <a:pt x="3624" y="6582"/>
                  </a:lnTo>
                  <a:lnTo>
                    <a:pt x="3692" y="6571"/>
                  </a:lnTo>
                  <a:lnTo>
                    <a:pt x="3762" y="6557"/>
                  </a:lnTo>
                  <a:lnTo>
                    <a:pt x="3830" y="6541"/>
                  </a:lnTo>
                  <a:lnTo>
                    <a:pt x="3900" y="6523"/>
                  </a:lnTo>
                  <a:lnTo>
                    <a:pt x="3970" y="6501"/>
                  </a:lnTo>
                  <a:lnTo>
                    <a:pt x="4039" y="6478"/>
                  </a:lnTo>
                  <a:lnTo>
                    <a:pt x="4109" y="6452"/>
                  </a:lnTo>
                  <a:lnTo>
                    <a:pt x="4179" y="6424"/>
                  </a:lnTo>
                  <a:lnTo>
                    <a:pt x="4247" y="6392"/>
                  </a:lnTo>
                  <a:lnTo>
                    <a:pt x="4317" y="6357"/>
                  </a:lnTo>
                  <a:lnTo>
                    <a:pt x="4323" y="6355"/>
                  </a:lnTo>
                  <a:lnTo>
                    <a:pt x="4345" y="6346"/>
                  </a:lnTo>
                  <a:lnTo>
                    <a:pt x="4378" y="6331"/>
                  </a:lnTo>
                  <a:lnTo>
                    <a:pt x="4423" y="6307"/>
                  </a:lnTo>
                  <a:lnTo>
                    <a:pt x="4448" y="6292"/>
                  </a:lnTo>
                  <a:lnTo>
                    <a:pt x="4476" y="6276"/>
                  </a:lnTo>
                  <a:lnTo>
                    <a:pt x="4507" y="6257"/>
                  </a:lnTo>
                  <a:lnTo>
                    <a:pt x="4540" y="6235"/>
                  </a:lnTo>
                  <a:lnTo>
                    <a:pt x="4575" y="6211"/>
                  </a:lnTo>
                  <a:lnTo>
                    <a:pt x="4611" y="6185"/>
                  </a:lnTo>
                  <a:lnTo>
                    <a:pt x="4649" y="6155"/>
                  </a:lnTo>
                  <a:lnTo>
                    <a:pt x="4688" y="6123"/>
                  </a:lnTo>
                  <a:lnTo>
                    <a:pt x="4744" y="6081"/>
                  </a:lnTo>
                  <a:lnTo>
                    <a:pt x="4798" y="6038"/>
                  </a:lnTo>
                  <a:lnTo>
                    <a:pt x="4852" y="5993"/>
                  </a:lnTo>
                  <a:lnTo>
                    <a:pt x="4903" y="5946"/>
                  </a:lnTo>
                  <a:lnTo>
                    <a:pt x="4955" y="5900"/>
                  </a:lnTo>
                  <a:lnTo>
                    <a:pt x="5004" y="5849"/>
                  </a:lnTo>
                  <a:lnTo>
                    <a:pt x="5052" y="5799"/>
                  </a:lnTo>
                  <a:lnTo>
                    <a:pt x="5099" y="5747"/>
                  </a:lnTo>
                  <a:lnTo>
                    <a:pt x="5143" y="5694"/>
                  </a:lnTo>
                  <a:lnTo>
                    <a:pt x="5186" y="5639"/>
                  </a:lnTo>
                  <a:lnTo>
                    <a:pt x="5229" y="5583"/>
                  </a:lnTo>
                  <a:lnTo>
                    <a:pt x="5269" y="5525"/>
                  </a:lnTo>
                  <a:lnTo>
                    <a:pt x="5307" y="5467"/>
                  </a:lnTo>
                  <a:lnTo>
                    <a:pt x="5344" y="5408"/>
                  </a:lnTo>
                  <a:lnTo>
                    <a:pt x="5379" y="5347"/>
                  </a:lnTo>
                  <a:lnTo>
                    <a:pt x="5412" y="5286"/>
                  </a:lnTo>
                  <a:lnTo>
                    <a:pt x="5444" y="5223"/>
                  </a:lnTo>
                  <a:lnTo>
                    <a:pt x="5474" y="5159"/>
                  </a:lnTo>
                  <a:lnTo>
                    <a:pt x="5503" y="5094"/>
                  </a:lnTo>
                  <a:lnTo>
                    <a:pt x="5529" y="5028"/>
                  </a:lnTo>
                  <a:lnTo>
                    <a:pt x="5553" y="4961"/>
                  </a:lnTo>
                  <a:lnTo>
                    <a:pt x="5575" y="4893"/>
                  </a:lnTo>
                  <a:lnTo>
                    <a:pt x="5595" y="4824"/>
                  </a:lnTo>
                  <a:lnTo>
                    <a:pt x="5613" y="4755"/>
                  </a:lnTo>
                  <a:lnTo>
                    <a:pt x="5630" y="4685"/>
                  </a:lnTo>
                  <a:lnTo>
                    <a:pt x="5644" y="4613"/>
                  </a:lnTo>
                  <a:lnTo>
                    <a:pt x="5657" y="4543"/>
                  </a:lnTo>
                  <a:lnTo>
                    <a:pt x="5667" y="4470"/>
                  </a:lnTo>
                  <a:lnTo>
                    <a:pt x="5675" y="4396"/>
                  </a:lnTo>
                  <a:lnTo>
                    <a:pt x="5681" y="4322"/>
                  </a:lnTo>
                  <a:lnTo>
                    <a:pt x="5684" y="4248"/>
                  </a:lnTo>
                  <a:lnTo>
                    <a:pt x="5685" y="4174"/>
                  </a:lnTo>
                  <a:lnTo>
                    <a:pt x="5684" y="4111"/>
                  </a:lnTo>
                  <a:lnTo>
                    <a:pt x="5682" y="4050"/>
                  </a:lnTo>
                  <a:lnTo>
                    <a:pt x="5677" y="3988"/>
                  </a:lnTo>
                  <a:lnTo>
                    <a:pt x="5673" y="3927"/>
                  </a:lnTo>
                  <a:lnTo>
                    <a:pt x="5666" y="3867"/>
                  </a:lnTo>
                  <a:lnTo>
                    <a:pt x="5657" y="3808"/>
                  </a:lnTo>
                  <a:lnTo>
                    <a:pt x="5648" y="3747"/>
                  </a:lnTo>
                  <a:lnTo>
                    <a:pt x="5636" y="3689"/>
                  </a:lnTo>
                  <a:lnTo>
                    <a:pt x="5624" y="3629"/>
                  </a:lnTo>
                  <a:lnTo>
                    <a:pt x="5609" y="3572"/>
                  </a:lnTo>
                  <a:lnTo>
                    <a:pt x="5594" y="3514"/>
                  </a:lnTo>
                  <a:lnTo>
                    <a:pt x="5577" y="3458"/>
                  </a:lnTo>
                  <a:lnTo>
                    <a:pt x="5559" y="3401"/>
                  </a:lnTo>
                  <a:lnTo>
                    <a:pt x="5539" y="3346"/>
                  </a:lnTo>
                  <a:lnTo>
                    <a:pt x="5517" y="3291"/>
                  </a:lnTo>
                  <a:lnTo>
                    <a:pt x="5496" y="3237"/>
                  </a:lnTo>
                  <a:lnTo>
                    <a:pt x="5472" y="3183"/>
                  </a:lnTo>
                  <a:lnTo>
                    <a:pt x="5448" y="3130"/>
                  </a:lnTo>
                  <a:lnTo>
                    <a:pt x="5422" y="3078"/>
                  </a:lnTo>
                  <a:lnTo>
                    <a:pt x="5394" y="3027"/>
                  </a:lnTo>
                  <a:lnTo>
                    <a:pt x="5366" y="2975"/>
                  </a:lnTo>
                  <a:lnTo>
                    <a:pt x="5336" y="2925"/>
                  </a:lnTo>
                  <a:lnTo>
                    <a:pt x="5305" y="2876"/>
                  </a:lnTo>
                  <a:lnTo>
                    <a:pt x="5273" y="2828"/>
                  </a:lnTo>
                  <a:lnTo>
                    <a:pt x="5241" y="2780"/>
                  </a:lnTo>
                  <a:lnTo>
                    <a:pt x="5207" y="2734"/>
                  </a:lnTo>
                  <a:lnTo>
                    <a:pt x="5172" y="2688"/>
                  </a:lnTo>
                  <a:lnTo>
                    <a:pt x="5135" y="2642"/>
                  </a:lnTo>
                  <a:lnTo>
                    <a:pt x="5097" y="2599"/>
                  </a:lnTo>
                  <a:lnTo>
                    <a:pt x="5060" y="2555"/>
                  </a:lnTo>
                  <a:lnTo>
                    <a:pt x="5020" y="2513"/>
                  </a:lnTo>
                  <a:lnTo>
                    <a:pt x="4980" y="2472"/>
                  </a:lnTo>
                  <a:lnTo>
                    <a:pt x="4939" y="2431"/>
                  </a:lnTo>
                  <a:lnTo>
                    <a:pt x="4897" y="2392"/>
                  </a:lnTo>
                  <a:lnTo>
                    <a:pt x="4853" y="2353"/>
                  </a:lnTo>
                  <a:lnTo>
                    <a:pt x="4809" y="2317"/>
                  </a:lnTo>
                  <a:lnTo>
                    <a:pt x="4764" y="2280"/>
                  </a:lnTo>
                  <a:lnTo>
                    <a:pt x="4718" y="2245"/>
                  </a:lnTo>
                  <a:lnTo>
                    <a:pt x="4672" y="2211"/>
                  </a:lnTo>
                  <a:lnTo>
                    <a:pt x="4624" y="2178"/>
                  </a:lnTo>
                  <a:lnTo>
                    <a:pt x="4576" y="2146"/>
                  </a:lnTo>
                  <a:lnTo>
                    <a:pt x="4526" y="2115"/>
                  </a:lnTo>
                  <a:lnTo>
                    <a:pt x="4476" y="2085"/>
                  </a:lnTo>
                  <a:lnTo>
                    <a:pt x="4425" y="2058"/>
                  </a:lnTo>
                  <a:lnTo>
                    <a:pt x="4374" y="2030"/>
                  </a:lnTo>
                  <a:lnTo>
                    <a:pt x="4321" y="2004"/>
                  </a:lnTo>
                  <a:lnTo>
                    <a:pt x="4269" y="1979"/>
                  </a:lnTo>
                  <a:lnTo>
                    <a:pt x="4215" y="1956"/>
                  </a:lnTo>
                  <a:lnTo>
                    <a:pt x="4160" y="1933"/>
                  </a:lnTo>
                  <a:lnTo>
                    <a:pt x="4105" y="1913"/>
                  </a:lnTo>
                  <a:lnTo>
                    <a:pt x="4050" y="1893"/>
                  </a:lnTo>
                  <a:lnTo>
                    <a:pt x="3994" y="1875"/>
                  </a:lnTo>
                  <a:lnTo>
                    <a:pt x="3937" y="1858"/>
                  </a:lnTo>
                  <a:lnTo>
                    <a:pt x="3879" y="1842"/>
                  </a:lnTo>
                  <a:lnTo>
                    <a:pt x="3821" y="1828"/>
                  </a:lnTo>
                  <a:lnTo>
                    <a:pt x="3763" y="1816"/>
                  </a:lnTo>
                  <a:lnTo>
                    <a:pt x="3704" y="1804"/>
                  </a:lnTo>
                  <a:lnTo>
                    <a:pt x="3644" y="1794"/>
                  </a:lnTo>
                  <a:lnTo>
                    <a:pt x="3585" y="1786"/>
                  </a:lnTo>
                  <a:lnTo>
                    <a:pt x="3524" y="1779"/>
                  </a:lnTo>
                  <a:lnTo>
                    <a:pt x="3463" y="1774"/>
                  </a:lnTo>
                  <a:lnTo>
                    <a:pt x="3402" y="1770"/>
                  </a:lnTo>
                  <a:lnTo>
                    <a:pt x="3340" y="1768"/>
                  </a:lnTo>
                  <a:lnTo>
                    <a:pt x="3278" y="1767"/>
                  </a:lnTo>
                  <a:close/>
                  <a:moveTo>
                    <a:pt x="2374" y="5734"/>
                  </a:moveTo>
                  <a:lnTo>
                    <a:pt x="2374" y="5734"/>
                  </a:lnTo>
                  <a:lnTo>
                    <a:pt x="2343" y="5734"/>
                  </a:lnTo>
                  <a:lnTo>
                    <a:pt x="2312" y="5732"/>
                  </a:lnTo>
                  <a:lnTo>
                    <a:pt x="2281" y="5727"/>
                  </a:lnTo>
                  <a:lnTo>
                    <a:pt x="2251" y="5723"/>
                  </a:lnTo>
                  <a:lnTo>
                    <a:pt x="2222" y="5716"/>
                  </a:lnTo>
                  <a:lnTo>
                    <a:pt x="2192" y="5707"/>
                  </a:lnTo>
                  <a:lnTo>
                    <a:pt x="2164" y="5698"/>
                  </a:lnTo>
                  <a:lnTo>
                    <a:pt x="2136" y="5686"/>
                  </a:lnTo>
                  <a:lnTo>
                    <a:pt x="2109" y="5675"/>
                  </a:lnTo>
                  <a:lnTo>
                    <a:pt x="2083" y="5661"/>
                  </a:lnTo>
                  <a:lnTo>
                    <a:pt x="2058" y="5646"/>
                  </a:lnTo>
                  <a:lnTo>
                    <a:pt x="2033" y="5630"/>
                  </a:lnTo>
                  <a:lnTo>
                    <a:pt x="2009" y="5613"/>
                  </a:lnTo>
                  <a:lnTo>
                    <a:pt x="1986" y="5595"/>
                  </a:lnTo>
                  <a:lnTo>
                    <a:pt x="1964" y="5575"/>
                  </a:lnTo>
                  <a:lnTo>
                    <a:pt x="1942" y="5556"/>
                  </a:lnTo>
                  <a:lnTo>
                    <a:pt x="1922" y="5534"/>
                  </a:lnTo>
                  <a:lnTo>
                    <a:pt x="1904" y="5513"/>
                  </a:lnTo>
                  <a:lnTo>
                    <a:pt x="1885" y="5490"/>
                  </a:lnTo>
                  <a:lnTo>
                    <a:pt x="1868" y="5466"/>
                  </a:lnTo>
                  <a:lnTo>
                    <a:pt x="1852" y="5441"/>
                  </a:lnTo>
                  <a:lnTo>
                    <a:pt x="1837" y="5416"/>
                  </a:lnTo>
                  <a:lnTo>
                    <a:pt x="1824" y="5388"/>
                  </a:lnTo>
                  <a:lnTo>
                    <a:pt x="1811" y="5362"/>
                  </a:lnTo>
                  <a:lnTo>
                    <a:pt x="1801" y="5334"/>
                  </a:lnTo>
                  <a:lnTo>
                    <a:pt x="1791" y="5306"/>
                  </a:lnTo>
                  <a:lnTo>
                    <a:pt x="1783" y="5276"/>
                  </a:lnTo>
                  <a:lnTo>
                    <a:pt x="1776" y="5247"/>
                  </a:lnTo>
                  <a:lnTo>
                    <a:pt x="1771" y="5217"/>
                  </a:lnTo>
                  <a:lnTo>
                    <a:pt x="1767" y="5186"/>
                  </a:lnTo>
                  <a:lnTo>
                    <a:pt x="1764" y="5155"/>
                  </a:lnTo>
                  <a:lnTo>
                    <a:pt x="1763" y="5125"/>
                  </a:lnTo>
                  <a:lnTo>
                    <a:pt x="1764" y="5093"/>
                  </a:lnTo>
                  <a:lnTo>
                    <a:pt x="1767" y="5062"/>
                  </a:lnTo>
                  <a:lnTo>
                    <a:pt x="1771" y="5031"/>
                  </a:lnTo>
                  <a:lnTo>
                    <a:pt x="1776" y="5001"/>
                  </a:lnTo>
                  <a:lnTo>
                    <a:pt x="1783" y="4972"/>
                  </a:lnTo>
                  <a:lnTo>
                    <a:pt x="1791" y="4943"/>
                  </a:lnTo>
                  <a:lnTo>
                    <a:pt x="1801" y="4915"/>
                  </a:lnTo>
                  <a:lnTo>
                    <a:pt x="1811" y="4886"/>
                  </a:lnTo>
                  <a:lnTo>
                    <a:pt x="1824" y="4860"/>
                  </a:lnTo>
                  <a:lnTo>
                    <a:pt x="1837" y="4834"/>
                  </a:lnTo>
                  <a:lnTo>
                    <a:pt x="1852" y="4807"/>
                  </a:lnTo>
                  <a:lnTo>
                    <a:pt x="1868" y="4783"/>
                  </a:lnTo>
                  <a:lnTo>
                    <a:pt x="1885" y="4759"/>
                  </a:lnTo>
                  <a:lnTo>
                    <a:pt x="1904" y="4735"/>
                  </a:lnTo>
                  <a:lnTo>
                    <a:pt x="1922" y="4714"/>
                  </a:lnTo>
                  <a:lnTo>
                    <a:pt x="1942" y="4692"/>
                  </a:lnTo>
                  <a:lnTo>
                    <a:pt x="1964" y="4673"/>
                  </a:lnTo>
                  <a:lnTo>
                    <a:pt x="1986" y="4653"/>
                  </a:lnTo>
                  <a:lnTo>
                    <a:pt x="2009" y="4635"/>
                  </a:lnTo>
                  <a:lnTo>
                    <a:pt x="2033" y="4618"/>
                  </a:lnTo>
                  <a:lnTo>
                    <a:pt x="2058" y="4602"/>
                  </a:lnTo>
                  <a:lnTo>
                    <a:pt x="2083" y="4587"/>
                  </a:lnTo>
                  <a:lnTo>
                    <a:pt x="2109" y="4573"/>
                  </a:lnTo>
                  <a:lnTo>
                    <a:pt x="2136" y="4562"/>
                  </a:lnTo>
                  <a:lnTo>
                    <a:pt x="2164" y="4551"/>
                  </a:lnTo>
                  <a:lnTo>
                    <a:pt x="2192" y="4541"/>
                  </a:lnTo>
                  <a:lnTo>
                    <a:pt x="2222" y="4532"/>
                  </a:lnTo>
                  <a:lnTo>
                    <a:pt x="2251" y="4525"/>
                  </a:lnTo>
                  <a:lnTo>
                    <a:pt x="2281" y="4521"/>
                  </a:lnTo>
                  <a:lnTo>
                    <a:pt x="2312" y="4516"/>
                  </a:lnTo>
                  <a:lnTo>
                    <a:pt x="2343" y="4514"/>
                  </a:lnTo>
                  <a:lnTo>
                    <a:pt x="2374" y="4514"/>
                  </a:lnTo>
                  <a:lnTo>
                    <a:pt x="2406" y="4514"/>
                  </a:lnTo>
                  <a:lnTo>
                    <a:pt x="2437" y="4516"/>
                  </a:lnTo>
                  <a:lnTo>
                    <a:pt x="2467" y="4521"/>
                  </a:lnTo>
                  <a:lnTo>
                    <a:pt x="2497" y="4525"/>
                  </a:lnTo>
                  <a:lnTo>
                    <a:pt x="2527" y="4532"/>
                  </a:lnTo>
                  <a:lnTo>
                    <a:pt x="2555" y="4541"/>
                  </a:lnTo>
                  <a:lnTo>
                    <a:pt x="2584" y="4551"/>
                  </a:lnTo>
                  <a:lnTo>
                    <a:pt x="2611" y="4562"/>
                  </a:lnTo>
                  <a:lnTo>
                    <a:pt x="2639" y="4573"/>
                  </a:lnTo>
                  <a:lnTo>
                    <a:pt x="2665" y="4587"/>
                  </a:lnTo>
                  <a:lnTo>
                    <a:pt x="2691" y="4602"/>
                  </a:lnTo>
                  <a:lnTo>
                    <a:pt x="2715" y="4618"/>
                  </a:lnTo>
                  <a:lnTo>
                    <a:pt x="2739" y="4635"/>
                  </a:lnTo>
                  <a:lnTo>
                    <a:pt x="2762" y="4653"/>
                  </a:lnTo>
                  <a:lnTo>
                    <a:pt x="2785" y="4673"/>
                  </a:lnTo>
                  <a:lnTo>
                    <a:pt x="2805" y="4692"/>
                  </a:lnTo>
                  <a:lnTo>
                    <a:pt x="2826" y="4714"/>
                  </a:lnTo>
                  <a:lnTo>
                    <a:pt x="2845" y="4735"/>
                  </a:lnTo>
                  <a:lnTo>
                    <a:pt x="2864" y="4759"/>
                  </a:lnTo>
                  <a:lnTo>
                    <a:pt x="2881" y="4783"/>
                  </a:lnTo>
                  <a:lnTo>
                    <a:pt x="2897" y="4807"/>
                  </a:lnTo>
                  <a:lnTo>
                    <a:pt x="2910" y="4834"/>
                  </a:lnTo>
                  <a:lnTo>
                    <a:pt x="2924" y="4860"/>
                  </a:lnTo>
                  <a:lnTo>
                    <a:pt x="2937" y="4886"/>
                  </a:lnTo>
                  <a:lnTo>
                    <a:pt x="2948" y="4915"/>
                  </a:lnTo>
                  <a:lnTo>
                    <a:pt x="2957" y="4943"/>
                  </a:lnTo>
                  <a:lnTo>
                    <a:pt x="2965" y="4972"/>
                  </a:lnTo>
                  <a:lnTo>
                    <a:pt x="2972" y="5001"/>
                  </a:lnTo>
                  <a:lnTo>
                    <a:pt x="2978" y="5031"/>
                  </a:lnTo>
                  <a:lnTo>
                    <a:pt x="2981" y="5062"/>
                  </a:lnTo>
                  <a:lnTo>
                    <a:pt x="2983" y="5093"/>
                  </a:lnTo>
                  <a:lnTo>
                    <a:pt x="2985" y="5125"/>
                  </a:lnTo>
                  <a:lnTo>
                    <a:pt x="2983" y="5155"/>
                  </a:lnTo>
                  <a:lnTo>
                    <a:pt x="2981" y="5186"/>
                  </a:lnTo>
                  <a:lnTo>
                    <a:pt x="2978" y="5217"/>
                  </a:lnTo>
                  <a:lnTo>
                    <a:pt x="2972" y="5247"/>
                  </a:lnTo>
                  <a:lnTo>
                    <a:pt x="2965" y="5276"/>
                  </a:lnTo>
                  <a:lnTo>
                    <a:pt x="2957" y="5306"/>
                  </a:lnTo>
                  <a:lnTo>
                    <a:pt x="2948" y="5334"/>
                  </a:lnTo>
                  <a:lnTo>
                    <a:pt x="2937" y="5362"/>
                  </a:lnTo>
                  <a:lnTo>
                    <a:pt x="2924" y="5388"/>
                  </a:lnTo>
                  <a:lnTo>
                    <a:pt x="2910" y="5416"/>
                  </a:lnTo>
                  <a:lnTo>
                    <a:pt x="2897" y="5441"/>
                  </a:lnTo>
                  <a:lnTo>
                    <a:pt x="2881" y="5466"/>
                  </a:lnTo>
                  <a:lnTo>
                    <a:pt x="2864" y="5490"/>
                  </a:lnTo>
                  <a:lnTo>
                    <a:pt x="2845" y="5513"/>
                  </a:lnTo>
                  <a:lnTo>
                    <a:pt x="2826" y="5534"/>
                  </a:lnTo>
                  <a:lnTo>
                    <a:pt x="2805" y="5556"/>
                  </a:lnTo>
                  <a:lnTo>
                    <a:pt x="2785" y="5575"/>
                  </a:lnTo>
                  <a:lnTo>
                    <a:pt x="2762" y="5595"/>
                  </a:lnTo>
                  <a:lnTo>
                    <a:pt x="2739" y="5613"/>
                  </a:lnTo>
                  <a:lnTo>
                    <a:pt x="2715" y="5630"/>
                  </a:lnTo>
                  <a:lnTo>
                    <a:pt x="2691" y="5646"/>
                  </a:lnTo>
                  <a:lnTo>
                    <a:pt x="2665" y="5661"/>
                  </a:lnTo>
                  <a:lnTo>
                    <a:pt x="2639" y="5675"/>
                  </a:lnTo>
                  <a:lnTo>
                    <a:pt x="2611" y="5686"/>
                  </a:lnTo>
                  <a:lnTo>
                    <a:pt x="2584" y="5698"/>
                  </a:lnTo>
                  <a:lnTo>
                    <a:pt x="2555" y="5707"/>
                  </a:lnTo>
                  <a:lnTo>
                    <a:pt x="2527" y="5716"/>
                  </a:lnTo>
                  <a:lnTo>
                    <a:pt x="2497" y="5723"/>
                  </a:lnTo>
                  <a:lnTo>
                    <a:pt x="2467" y="5727"/>
                  </a:lnTo>
                  <a:lnTo>
                    <a:pt x="2437" y="5732"/>
                  </a:lnTo>
                  <a:lnTo>
                    <a:pt x="2406" y="5734"/>
                  </a:lnTo>
                  <a:lnTo>
                    <a:pt x="2374" y="5734"/>
                  </a:lnTo>
                  <a:close/>
                  <a:moveTo>
                    <a:pt x="2469" y="3926"/>
                  </a:moveTo>
                  <a:lnTo>
                    <a:pt x="2469" y="3926"/>
                  </a:lnTo>
                  <a:lnTo>
                    <a:pt x="2437" y="3926"/>
                  </a:lnTo>
                  <a:lnTo>
                    <a:pt x="2406" y="3924"/>
                  </a:lnTo>
                  <a:lnTo>
                    <a:pt x="2375" y="3919"/>
                  </a:lnTo>
                  <a:lnTo>
                    <a:pt x="2345" y="3915"/>
                  </a:lnTo>
                  <a:lnTo>
                    <a:pt x="2316" y="3908"/>
                  </a:lnTo>
                  <a:lnTo>
                    <a:pt x="2286" y="3899"/>
                  </a:lnTo>
                  <a:lnTo>
                    <a:pt x="2259" y="3890"/>
                  </a:lnTo>
                  <a:lnTo>
                    <a:pt x="2230" y="3878"/>
                  </a:lnTo>
                  <a:lnTo>
                    <a:pt x="2204" y="3867"/>
                  </a:lnTo>
                  <a:lnTo>
                    <a:pt x="2178" y="3853"/>
                  </a:lnTo>
                  <a:lnTo>
                    <a:pt x="2151" y="3838"/>
                  </a:lnTo>
                  <a:lnTo>
                    <a:pt x="2127" y="3822"/>
                  </a:lnTo>
                  <a:lnTo>
                    <a:pt x="2103" y="3805"/>
                  </a:lnTo>
                  <a:lnTo>
                    <a:pt x="2079" y="3787"/>
                  </a:lnTo>
                  <a:lnTo>
                    <a:pt x="2058" y="3768"/>
                  </a:lnTo>
                  <a:lnTo>
                    <a:pt x="2036" y="3748"/>
                  </a:lnTo>
                  <a:lnTo>
                    <a:pt x="2017" y="3726"/>
                  </a:lnTo>
                  <a:lnTo>
                    <a:pt x="1997" y="3705"/>
                  </a:lnTo>
                  <a:lnTo>
                    <a:pt x="1979" y="3682"/>
                  </a:lnTo>
                  <a:lnTo>
                    <a:pt x="1962" y="3658"/>
                  </a:lnTo>
                  <a:lnTo>
                    <a:pt x="1946" y="3633"/>
                  </a:lnTo>
                  <a:lnTo>
                    <a:pt x="1931" y="3607"/>
                  </a:lnTo>
                  <a:lnTo>
                    <a:pt x="1917" y="3580"/>
                  </a:lnTo>
                  <a:lnTo>
                    <a:pt x="1906" y="3554"/>
                  </a:lnTo>
                  <a:lnTo>
                    <a:pt x="1894" y="3526"/>
                  </a:lnTo>
                  <a:lnTo>
                    <a:pt x="1885" y="3498"/>
                  </a:lnTo>
                  <a:lnTo>
                    <a:pt x="1877" y="3469"/>
                  </a:lnTo>
                  <a:lnTo>
                    <a:pt x="1870" y="3439"/>
                  </a:lnTo>
                  <a:lnTo>
                    <a:pt x="1865" y="3409"/>
                  </a:lnTo>
                  <a:lnTo>
                    <a:pt x="1860" y="3378"/>
                  </a:lnTo>
                  <a:lnTo>
                    <a:pt x="1858" y="3348"/>
                  </a:lnTo>
                  <a:lnTo>
                    <a:pt x="1858" y="3317"/>
                  </a:lnTo>
                  <a:lnTo>
                    <a:pt x="1858" y="3285"/>
                  </a:lnTo>
                  <a:lnTo>
                    <a:pt x="1860" y="3254"/>
                  </a:lnTo>
                  <a:lnTo>
                    <a:pt x="1865" y="3223"/>
                  </a:lnTo>
                  <a:lnTo>
                    <a:pt x="1870" y="3193"/>
                  </a:lnTo>
                  <a:lnTo>
                    <a:pt x="1877" y="3164"/>
                  </a:lnTo>
                  <a:lnTo>
                    <a:pt x="1885" y="3135"/>
                  </a:lnTo>
                  <a:lnTo>
                    <a:pt x="1894" y="3107"/>
                  </a:lnTo>
                  <a:lnTo>
                    <a:pt x="1906" y="3078"/>
                  </a:lnTo>
                  <a:lnTo>
                    <a:pt x="1917" y="3052"/>
                  </a:lnTo>
                  <a:lnTo>
                    <a:pt x="1931" y="3026"/>
                  </a:lnTo>
                  <a:lnTo>
                    <a:pt x="1946" y="2999"/>
                  </a:lnTo>
                  <a:lnTo>
                    <a:pt x="1962" y="2975"/>
                  </a:lnTo>
                  <a:lnTo>
                    <a:pt x="1979" y="2952"/>
                  </a:lnTo>
                  <a:lnTo>
                    <a:pt x="1997" y="2928"/>
                  </a:lnTo>
                  <a:lnTo>
                    <a:pt x="2017" y="2906"/>
                  </a:lnTo>
                  <a:lnTo>
                    <a:pt x="2036" y="2884"/>
                  </a:lnTo>
                  <a:lnTo>
                    <a:pt x="2058" y="2865"/>
                  </a:lnTo>
                  <a:lnTo>
                    <a:pt x="2079" y="2845"/>
                  </a:lnTo>
                  <a:lnTo>
                    <a:pt x="2103" y="2827"/>
                  </a:lnTo>
                  <a:lnTo>
                    <a:pt x="2127" y="2810"/>
                  </a:lnTo>
                  <a:lnTo>
                    <a:pt x="2151" y="2794"/>
                  </a:lnTo>
                  <a:lnTo>
                    <a:pt x="2178" y="2779"/>
                  </a:lnTo>
                  <a:lnTo>
                    <a:pt x="2204" y="2767"/>
                  </a:lnTo>
                  <a:lnTo>
                    <a:pt x="2230" y="2754"/>
                  </a:lnTo>
                  <a:lnTo>
                    <a:pt x="2259" y="2743"/>
                  </a:lnTo>
                  <a:lnTo>
                    <a:pt x="2286" y="2734"/>
                  </a:lnTo>
                  <a:lnTo>
                    <a:pt x="2316" y="2726"/>
                  </a:lnTo>
                  <a:lnTo>
                    <a:pt x="2345" y="2719"/>
                  </a:lnTo>
                  <a:lnTo>
                    <a:pt x="2375" y="2713"/>
                  </a:lnTo>
                  <a:lnTo>
                    <a:pt x="2406" y="2710"/>
                  </a:lnTo>
                  <a:lnTo>
                    <a:pt x="2437" y="2706"/>
                  </a:lnTo>
                  <a:lnTo>
                    <a:pt x="2469" y="2706"/>
                  </a:lnTo>
                  <a:lnTo>
                    <a:pt x="2499" y="2706"/>
                  </a:lnTo>
                  <a:lnTo>
                    <a:pt x="2530" y="2710"/>
                  </a:lnTo>
                  <a:lnTo>
                    <a:pt x="2561" y="2713"/>
                  </a:lnTo>
                  <a:lnTo>
                    <a:pt x="2591" y="2719"/>
                  </a:lnTo>
                  <a:lnTo>
                    <a:pt x="2620" y="2726"/>
                  </a:lnTo>
                  <a:lnTo>
                    <a:pt x="2650" y="2734"/>
                  </a:lnTo>
                  <a:lnTo>
                    <a:pt x="2678" y="2743"/>
                  </a:lnTo>
                  <a:lnTo>
                    <a:pt x="2706" y="2754"/>
                  </a:lnTo>
                  <a:lnTo>
                    <a:pt x="2732" y="2767"/>
                  </a:lnTo>
                  <a:lnTo>
                    <a:pt x="2759" y="2779"/>
                  </a:lnTo>
                  <a:lnTo>
                    <a:pt x="2785" y="2794"/>
                  </a:lnTo>
                  <a:lnTo>
                    <a:pt x="2810" y="2810"/>
                  </a:lnTo>
                  <a:lnTo>
                    <a:pt x="2833" y="2827"/>
                  </a:lnTo>
                  <a:lnTo>
                    <a:pt x="2857" y="2845"/>
                  </a:lnTo>
                  <a:lnTo>
                    <a:pt x="2878" y="2865"/>
                  </a:lnTo>
                  <a:lnTo>
                    <a:pt x="2900" y="2884"/>
                  </a:lnTo>
                  <a:lnTo>
                    <a:pt x="2920" y="2906"/>
                  </a:lnTo>
                  <a:lnTo>
                    <a:pt x="2939" y="2928"/>
                  </a:lnTo>
                  <a:lnTo>
                    <a:pt x="2957" y="2952"/>
                  </a:lnTo>
                  <a:lnTo>
                    <a:pt x="2974" y="2975"/>
                  </a:lnTo>
                  <a:lnTo>
                    <a:pt x="2990" y="2999"/>
                  </a:lnTo>
                  <a:lnTo>
                    <a:pt x="3005" y="3026"/>
                  </a:lnTo>
                  <a:lnTo>
                    <a:pt x="3019" y="3052"/>
                  </a:lnTo>
                  <a:lnTo>
                    <a:pt x="3030" y="3078"/>
                  </a:lnTo>
                  <a:lnTo>
                    <a:pt x="3042" y="3107"/>
                  </a:lnTo>
                  <a:lnTo>
                    <a:pt x="3051" y="3135"/>
                  </a:lnTo>
                  <a:lnTo>
                    <a:pt x="3059" y="3164"/>
                  </a:lnTo>
                  <a:lnTo>
                    <a:pt x="3066" y="3193"/>
                  </a:lnTo>
                  <a:lnTo>
                    <a:pt x="3071" y="3223"/>
                  </a:lnTo>
                  <a:lnTo>
                    <a:pt x="3076" y="3254"/>
                  </a:lnTo>
                  <a:lnTo>
                    <a:pt x="3078" y="3285"/>
                  </a:lnTo>
                  <a:lnTo>
                    <a:pt x="3078" y="3317"/>
                  </a:lnTo>
                  <a:lnTo>
                    <a:pt x="3078" y="3348"/>
                  </a:lnTo>
                  <a:lnTo>
                    <a:pt x="3076" y="3378"/>
                  </a:lnTo>
                  <a:lnTo>
                    <a:pt x="3071" y="3409"/>
                  </a:lnTo>
                  <a:lnTo>
                    <a:pt x="3066" y="3439"/>
                  </a:lnTo>
                  <a:lnTo>
                    <a:pt x="3059" y="3469"/>
                  </a:lnTo>
                  <a:lnTo>
                    <a:pt x="3051" y="3498"/>
                  </a:lnTo>
                  <a:lnTo>
                    <a:pt x="3042" y="3526"/>
                  </a:lnTo>
                  <a:lnTo>
                    <a:pt x="3030" y="3554"/>
                  </a:lnTo>
                  <a:lnTo>
                    <a:pt x="3019" y="3580"/>
                  </a:lnTo>
                  <a:lnTo>
                    <a:pt x="3005" y="3607"/>
                  </a:lnTo>
                  <a:lnTo>
                    <a:pt x="2990" y="3633"/>
                  </a:lnTo>
                  <a:lnTo>
                    <a:pt x="2974" y="3658"/>
                  </a:lnTo>
                  <a:lnTo>
                    <a:pt x="2957" y="3682"/>
                  </a:lnTo>
                  <a:lnTo>
                    <a:pt x="2939" y="3705"/>
                  </a:lnTo>
                  <a:lnTo>
                    <a:pt x="2920" y="3726"/>
                  </a:lnTo>
                  <a:lnTo>
                    <a:pt x="2900" y="3748"/>
                  </a:lnTo>
                  <a:lnTo>
                    <a:pt x="2878" y="3768"/>
                  </a:lnTo>
                  <a:lnTo>
                    <a:pt x="2857" y="3787"/>
                  </a:lnTo>
                  <a:lnTo>
                    <a:pt x="2833" y="3805"/>
                  </a:lnTo>
                  <a:lnTo>
                    <a:pt x="2810" y="3822"/>
                  </a:lnTo>
                  <a:lnTo>
                    <a:pt x="2785" y="3838"/>
                  </a:lnTo>
                  <a:lnTo>
                    <a:pt x="2759" y="3853"/>
                  </a:lnTo>
                  <a:lnTo>
                    <a:pt x="2732" y="3867"/>
                  </a:lnTo>
                  <a:lnTo>
                    <a:pt x="2706" y="3878"/>
                  </a:lnTo>
                  <a:lnTo>
                    <a:pt x="2678" y="3890"/>
                  </a:lnTo>
                  <a:lnTo>
                    <a:pt x="2650" y="3899"/>
                  </a:lnTo>
                  <a:lnTo>
                    <a:pt x="2620" y="3908"/>
                  </a:lnTo>
                  <a:lnTo>
                    <a:pt x="2591" y="3915"/>
                  </a:lnTo>
                  <a:lnTo>
                    <a:pt x="2561" y="3919"/>
                  </a:lnTo>
                  <a:lnTo>
                    <a:pt x="2530" y="3924"/>
                  </a:lnTo>
                  <a:lnTo>
                    <a:pt x="2499" y="3926"/>
                  </a:lnTo>
                  <a:lnTo>
                    <a:pt x="2469" y="3926"/>
                  </a:lnTo>
                  <a:close/>
                  <a:moveTo>
                    <a:pt x="3380" y="4522"/>
                  </a:moveTo>
                  <a:lnTo>
                    <a:pt x="3380" y="4522"/>
                  </a:lnTo>
                  <a:lnTo>
                    <a:pt x="3358" y="4521"/>
                  </a:lnTo>
                  <a:lnTo>
                    <a:pt x="3337" y="4517"/>
                  </a:lnTo>
                  <a:lnTo>
                    <a:pt x="3317" y="4512"/>
                  </a:lnTo>
                  <a:lnTo>
                    <a:pt x="3297" y="4505"/>
                  </a:lnTo>
                  <a:lnTo>
                    <a:pt x="3279" y="4496"/>
                  </a:lnTo>
                  <a:lnTo>
                    <a:pt x="3262" y="4485"/>
                  </a:lnTo>
                  <a:lnTo>
                    <a:pt x="3246" y="4473"/>
                  </a:lnTo>
                  <a:lnTo>
                    <a:pt x="3230" y="4459"/>
                  </a:lnTo>
                  <a:lnTo>
                    <a:pt x="3216" y="4444"/>
                  </a:lnTo>
                  <a:lnTo>
                    <a:pt x="3205" y="4428"/>
                  </a:lnTo>
                  <a:lnTo>
                    <a:pt x="3193" y="4411"/>
                  </a:lnTo>
                  <a:lnTo>
                    <a:pt x="3185" y="4392"/>
                  </a:lnTo>
                  <a:lnTo>
                    <a:pt x="3177" y="4373"/>
                  </a:lnTo>
                  <a:lnTo>
                    <a:pt x="3173" y="4353"/>
                  </a:lnTo>
                  <a:lnTo>
                    <a:pt x="3169" y="4331"/>
                  </a:lnTo>
                  <a:lnTo>
                    <a:pt x="3168" y="4310"/>
                  </a:lnTo>
                  <a:lnTo>
                    <a:pt x="3169" y="4289"/>
                  </a:lnTo>
                  <a:lnTo>
                    <a:pt x="3173" y="4267"/>
                  </a:lnTo>
                  <a:lnTo>
                    <a:pt x="3177" y="4247"/>
                  </a:lnTo>
                  <a:lnTo>
                    <a:pt x="3185" y="4228"/>
                  </a:lnTo>
                  <a:lnTo>
                    <a:pt x="3193" y="4209"/>
                  </a:lnTo>
                  <a:lnTo>
                    <a:pt x="3205" y="4192"/>
                  </a:lnTo>
                  <a:lnTo>
                    <a:pt x="3216" y="4176"/>
                  </a:lnTo>
                  <a:lnTo>
                    <a:pt x="3230" y="4161"/>
                  </a:lnTo>
                  <a:lnTo>
                    <a:pt x="3246" y="4148"/>
                  </a:lnTo>
                  <a:lnTo>
                    <a:pt x="3262" y="4135"/>
                  </a:lnTo>
                  <a:lnTo>
                    <a:pt x="3279" y="4125"/>
                  </a:lnTo>
                  <a:lnTo>
                    <a:pt x="3297" y="4116"/>
                  </a:lnTo>
                  <a:lnTo>
                    <a:pt x="3317" y="4109"/>
                  </a:lnTo>
                  <a:lnTo>
                    <a:pt x="3337" y="4103"/>
                  </a:lnTo>
                  <a:lnTo>
                    <a:pt x="3358" y="4100"/>
                  </a:lnTo>
                  <a:lnTo>
                    <a:pt x="3380" y="4099"/>
                  </a:lnTo>
                  <a:lnTo>
                    <a:pt x="3401" y="4100"/>
                  </a:lnTo>
                  <a:lnTo>
                    <a:pt x="3423" y="4103"/>
                  </a:lnTo>
                  <a:lnTo>
                    <a:pt x="3442" y="4109"/>
                  </a:lnTo>
                  <a:lnTo>
                    <a:pt x="3462" y="4116"/>
                  </a:lnTo>
                  <a:lnTo>
                    <a:pt x="3481" y="4125"/>
                  </a:lnTo>
                  <a:lnTo>
                    <a:pt x="3498" y="4135"/>
                  </a:lnTo>
                  <a:lnTo>
                    <a:pt x="3514" y="4148"/>
                  </a:lnTo>
                  <a:lnTo>
                    <a:pt x="3529" y="4161"/>
                  </a:lnTo>
                  <a:lnTo>
                    <a:pt x="3543" y="4176"/>
                  </a:lnTo>
                  <a:lnTo>
                    <a:pt x="3555" y="4192"/>
                  </a:lnTo>
                  <a:lnTo>
                    <a:pt x="3566" y="4209"/>
                  </a:lnTo>
                  <a:lnTo>
                    <a:pt x="3575" y="4228"/>
                  </a:lnTo>
                  <a:lnTo>
                    <a:pt x="3582" y="4247"/>
                  </a:lnTo>
                  <a:lnTo>
                    <a:pt x="3587" y="4267"/>
                  </a:lnTo>
                  <a:lnTo>
                    <a:pt x="3590" y="4289"/>
                  </a:lnTo>
                  <a:lnTo>
                    <a:pt x="3591" y="4310"/>
                  </a:lnTo>
                  <a:lnTo>
                    <a:pt x="3590" y="4331"/>
                  </a:lnTo>
                  <a:lnTo>
                    <a:pt x="3587" y="4353"/>
                  </a:lnTo>
                  <a:lnTo>
                    <a:pt x="3582" y="4373"/>
                  </a:lnTo>
                  <a:lnTo>
                    <a:pt x="3575" y="4392"/>
                  </a:lnTo>
                  <a:lnTo>
                    <a:pt x="3566" y="4411"/>
                  </a:lnTo>
                  <a:lnTo>
                    <a:pt x="3555" y="4428"/>
                  </a:lnTo>
                  <a:lnTo>
                    <a:pt x="3543" y="4444"/>
                  </a:lnTo>
                  <a:lnTo>
                    <a:pt x="3529" y="4459"/>
                  </a:lnTo>
                  <a:lnTo>
                    <a:pt x="3514" y="4473"/>
                  </a:lnTo>
                  <a:lnTo>
                    <a:pt x="3498" y="4485"/>
                  </a:lnTo>
                  <a:lnTo>
                    <a:pt x="3481" y="4496"/>
                  </a:lnTo>
                  <a:lnTo>
                    <a:pt x="3462" y="4505"/>
                  </a:lnTo>
                  <a:lnTo>
                    <a:pt x="3442" y="4512"/>
                  </a:lnTo>
                  <a:lnTo>
                    <a:pt x="3423" y="4517"/>
                  </a:lnTo>
                  <a:lnTo>
                    <a:pt x="3401" y="4521"/>
                  </a:lnTo>
                  <a:lnTo>
                    <a:pt x="3380" y="4522"/>
                  </a:lnTo>
                  <a:close/>
                  <a:moveTo>
                    <a:pt x="4159" y="5805"/>
                  </a:moveTo>
                  <a:lnTo>
                    <a:pt x="4159" y="5805"/>
                  </a:lnTo>
                  <a:lnTo>
                    <a:pt x="4127" y="5804"/>
                  </a:lnTo>
                  <a:lnTo>
                    <a:pt x="4096" y="5801"/>
                  </a:lnTo>
                  <a:lnTo>
                    <a:pt x="4066" y="5798"/>
                  </a:lnTo>
                  <a:lnTo>
                    <a:pt x="4036" y="5792"/>
                  </a:lnTo>
                  <a:lnTo>
                    <a:pt x="4006" y="5785"/>
                  </a:lnTo>
                  <a:lnTo>
                    <a:pt x="3978" y="5778"/>
                  </a:lnTo>
                  <a:lnTo>
                    <a:pt x="3949" y="5768"/>
                  </a:lnTo>
                  <a:lnTo>
                    <a:pt x="3921" y="5757"/>
                  </a:lnTo>
                  <a:lnTo>
                    <a:pt x="3894" y="5744"/>
                  </a:lnTo>
                  <a:lnTo>
                    <a:pt x="3868" y="5731"/>
                  </a:lnTo>
                  <a:lnTo>
                    <a:pt x="3842" y="5717"/>
                  </a:lnTo>
                  <a:lnTo>
                    <a:pt x="3818" y="5701"/>
                  </a:lnTo>
                  <a:lnTo>
                    <a:pt x="3794" y="5684"/>
                  </a:lnTo>
                  <a:lnTo>
                    <a:pt x="3770" y="5666"/>
                  </a:lnTo>
                  <a:lnTo>
                    <a:pt x="3748" y="5646"/>
                  </a:lnTo>
                  <a:lnTo>
                    <a:pt x="3727" y="5626"/>
                  </a:lnTo>
                  <a:lnTo>
                    <a:pt x="3707" y="5605"/>
                  </a:lnTo>
                  <a:lnTo>
                    <a:pt x="3688" y="5582"/>
                  </a:lnTo>
                  <a:lnTo>
                    <a:pt x="3669" y="5560"/>
                  </a:lnTo>
                  <a:lnTo>
                    <a:pt x="3652" y="5536"/>
                  </a:lnTo>
                  <a:lnTo>
                    <a:pt x="3636" y="5510"/>
                  </a:lnTo>
                  <a:lnTo>
                    <a:pt x="3621" y="5485"/>
                  </a:lnTo>
                  <a:lnTo>
                    <a:pt x="3609" y="5459"/>
                  </a:lnTo>
                  <a:lnTo>
                    <a:pt x="3596" y="5432"/>
                  </a:lnTo>
                  <a:lnTo>
                    <a:pt x="3585" y="5404"/>
                  </a:lnTo>
                  <a:lnTo>
                    <a:pt x="3576" y="5376"/>
                  </a:lnTo>
                  <a:lnTo>
                    <a:pt x="3568" y="5347"/>
                  </a:lnTo>
                  <a:lnTo>
                    <a:pt x="3561" y="5318"/>
                  </a:lnTo>
                  <a:lnTo>
                    <a:pt x="3555" y="5288"/>
                  </a:lnTo>
                  <a:lnTo>
                    <a:pt x="3552" y="5257"/>
                  </a:lnTo>
                  <a:lnTo>
                    <a:pt x="3550" y="5226"/>
                  </a:lnTo>
                  <a:lnTo>
                    <a:pt x="3548" y="5194"/>
                  </a:lnTo>
                  <a:lnTo>
                    <a:pt x="3550" y="5163"/>
                  </a:lnTo>
                  <a:lnTo>
                    <a:pt x="3552" y="5133"/>
                  </a:lnTo>
                  <a:lnTo>
                    <a:pt x="3555" y="5102"/>
                  </a:lnTo>
                  <a:lnTo>
                    <a:pt x="3561" y="5071"/>
                  </a:lnTo>
                  <a:lnTo>
                    <a:pt x="3568" y="5042"/>
                  </a:lnTo>
                  <a:lnTo>
                    <a:pt x="3576" y="5013"/>
                  </a:lnTo>
                  <a:lnTo>
                    <a:pt x="3585" y="4984"/>
                  </a:lnTo>
                  <a:lnTo>
                    <a:pt x="3596" y="4957"/>
                  </a:lnTo>
                  <a:lnTo>
                    <a:pt x="3609" y="4929"/>
                  </a:lnTo>
                  <a:lnTo>
                    <a:pt x="3621" y="4903"/>
                  </a:lnTo>
                  <a:lnTo>
                    <a:pt x="3636" y="4878"/>
                  </a:lnTo>
                  <a:lnTo>
                    <a:pt x="3652" y="4853"/>
                  </a:lnTo>
                  <a:lnTo>
                    <a:pt x="3669" y="4829"/>
                  </a:lnTo>
                  <a:lnTo>
                    <a:pt x="3688" y="4806"/>
                  </a:lnTo>
                  <a:lnTo>
                    <a:pt x="3707" y="4785"/>
                  </a:lnTo>
                  <a:lnTo>
                    <a:pt x="3727" y="4763"/>
                  </a:lnTo>
                  <a:lnTo>
                    <a:pt x="3748" y="4742"/>
                  </a:lnTo>
                  <a:lnTo>
                    <a:pt x="3770" y="4724"/>
                  </a:lnTo>
                  <a:lnTo>
                    <a:pt x="3794" y="4706"/>
                  </a:lnTo>
                  <a:lnTo>
                    <a:pt x="3818" y="4689"/>
                  </a:lnTo>
                  <a:lnTo>
                    <a:pt x="3842" y="4673"/>
                  </a:lnTo>
                  <a:lnTo>
                    <a:pt x="3868" y="4658"/>
                  </a:lnTo>
                  <a:lnTo>
                    <a:pt x="3894" y="4644"/>
                  </a:lnTo>
                  <a:lnTo>
                    <a:pt x="3921" y="4632"/>
                  </a:lnTo>
                  <a:lnTo>
                    <a:pt x="3949" y="4621"/>
                  </a:lnTo>
                  <a:lnTo>
                    <a:pt x="3978" y="4611"/>
                  </a:lnTo>
                  <a:lnTo>
                    <a:pt x="4006" y="4603"/>
                  </a:lnTo>
                  <a:lnTo>
                    <a:pt x="4036" y="4596"/>
                  </a:lnTo>
                  <a:lnTo>
                    <a:pt x="4066" y="4592"/>
                  </a:lnTo>
                  <a:lnTo>
                    <a:pt x="4096" y="4587"/>
                  </a:lnTo>
                  <a:lnTo>
                    <a:pt x="4127" y="4585"/>
                  </a:lnTo>
                  <a:lnTo>
                    <a:pt x="4159" y="4584"/>
                  </a:lnTo>
                  <a:lnTo>
                    <a:pt x="4190" y="4585"/>
                  </a:lnTo>
                  <a:lnTo>
                    <a:pt x="4221" y="4587"/>
                  </a:lnTo>
                  <a:lnTo>
                    <a:pt x="4252" y="4592"/>
                  </a:lnTo>
                  <a:lnTo>
                    <a:pt x="4281" y="4596"/>
                  </a:lnTo>
                  <a:lnTo>
                    <a:pt x="4311" y="4603"/>
                  </a:lnTo>
                  <a:lnTo>
                    <a:pt x="4341" y="4611"/>
                  </a:lnTo>
                  <a:lnTo>
                    <a:pt x="4368" y="4621"/>
                  </a:lnTo>
                  <a:lnTo>
                    <a:pt x="4397" y="4632"/>
                  </a:lnTo>
                  <a:lnTo>
                    <a:pt x="4423" y="4644"/>
                  </a:lnTo>
                  <a:lnTo>
                    <a:pt x="4450" y="4658"/>
                  </a:lnTo>
                  <a:lnTo>
                    <a:pt x="4475" y="4673"/>
                  </a:lnTo>
                  <a:lnTo>
                    <a:pt x="4500" y="4689"/>
                  </a:lnTo>
                  <a:lnTo>
                    <a:pt x="4524" y="4706"/>
                  </a:lnTo>
                  <a:lnTo>
                    <a:pt x="4547" y="4724"/>
                  </a:lnTo>
                  <a:lnTo>
                    <a:pt x="4569" y="4742"/>
                  </a:lnTo>
                  <a:lnTo>
                    <a:pt x="4591" y="4763"/>
                  </a:lnTo>
                  <a:lnTo>
                    <a:pt x="4610" y="4785"/>
                  </a:lnTo>
                  <a:lnTo>
                    <a:pt x="4629" y="4806"/>
                  </a:lnTo>
                  <a:lnTo>
                    <a:pt x="4648" y="4829"/>
                  </a:lnTo>
                  <a:lnTo>
                    <a:pt x="4665" y="4853"/>
                  </a:lnTo>
                  <a:lnTo>
                    <a:pt x="4681" y="4878"/>
                  </a:lnTo>
                  <a:lnTo>
                    <a:pt x="4696" y="4903"/>
                  </a:lnTo>
                  <a:lnTo>
                    <a:pt x="4709" y="4929"/>
                  </a:lnTo>
                  <a:lnTo>
                    <a:pt x="4721" y="4957"/>
                  </a:lnTo>
                  <a:lnTo>
                    <a:pt x="4732" y="4984"/>
                  </a:lnTo>
                  <a:lnTo>
                    <a:pt x="4741" y="5013"/>
                  </a:lnTo>
                  <a:lnTo>
                    <a:pt x="4750" y="5042"/>
                  </a:lnTo>
                  <a:lnTo>
                    <a:pt x="4757" y="5071"/>
                  </a:lnTo>
                  <a:lnTo>
                    <a:pt x="4762" y="5102"/>
                  </a:lnTo>
                  <a:lnTo>
                    <a:pt x="4766" y="5133"/>
                  </a:lnTo>
                  <a:lnTo>
                    <a:pt x="4769" y="5163"/>
                  </a:lnTo>
                  <a:lnTo>
                    <a:pt x="4769" y="5194"/>
                  </a:lnTo>
                  <a:lnTo>
                    <a:pt x="4769" y="5226"/>
                  </a:lnTo>
                  <a:lnTo>
                    <a:pt x="4766" y="5257"/>
                  </a:lnTo>
                  <a:lnTo>
                    <a:pt x="4762" y="5288"/>
                  </a:lnTo>
                  <a:lnTo>
                    <a:pt x="4757" y="5318"/>
                  </a:lnTo>
                  <a:lnTo>
                    <a:pt x="4750" y="5347"/>
                  </a:lnTo>
                  <a:lnTo>
                    <a:pt x="4741" y="5376"/>
                  </a:lnTo>
                  <a:lnTo>
                    <a:pt x="4732" y="5404"/>
                  </a:lnTo>
                  <a:lnTo>
                    <a:pt x="4721" y="5432"/>
                  </a:lnTo>
                  <a:lnTo>
                    <a:pt x="4709" y="5459"/>
                  </a:lnTo>
                  <a:lnTo>
                    <a:pt x="4696" y="5485"/>
                  </a:lnTo>
                  <a:lnTo>
                    <a:pt x="4681" y="5510"/>
                  </a:lnTo>
                  <a:lnTo>
                    <a:pt x="4665" y="5536"/>
                  </a:lnTo>
                  <a:lnTo>
                    <a:pt x="4648" y="5560"/>
                  </a:lnTo>
                  <a:lnTo>
                    <a:pt x="4629" y="5582"/>
                  </a:lnTo>
                  <a:lnTo>
                    <a:pt x="4610" y="5605"/>
                  </a:lnTo>
                  <a:lnTo>
                    <a:pt x="4591" y="5626"/>
                  </a:lnTo>
                  <a:lnTo>
                    <a:pt x="4569" y="5646"/>
                  </a:lnTo>
                  <a:lnTo>
                    <a:pt x="4547" y="5666"/>
                  </a:lnTo>
                  <a:lnTo>
                    <a:pt x="4524" y="5684"/>
                  </a:lnTo>
                  <a:lnTo>
                    <a:pt x="4500" y="5701"/>
                  </a:lnTo>
                  <a:lnTo>
                    <a:pt x="4475" y="5717"/>
                  </a:lnTo>
                  <a:lnTo>
                    <a:pt x="4450" y="5731"/>
                  </a:lnTo>
                  <a:lnTo>
                    <a:pt x="4423" y="5744"/>
                  </a:lnTo>
                  <a:lnTo>
                    <a:pt x="4397" y="5757"/>
                  </a:lnTo>
                  <a:lnTo>
                    <a:pt x="4368" y="5768"/>
                  </a:lnTo>
                  <a:lnTo>
                    <a:pt x="4341" y="5778"/>
                  </a:lnTo>
                  <a:lnTo>
                    <a:pt x="4311" y="5785"/>
                  </a:lnTo>
                  <a:lnTo>
                    <a:pt x="4281" y="5792"/>
                  </a:lnTo>
                  <a:lnTo>
                    <a:pt x="4252" y="5798"/>
                  </a:lnTo>
                  <a:lnTo>
                    <a:pt x="4221" y="5801"/>
                  </a:lnTo>
                  <a:lnTo>
                    <a:pt x="4190" y="5804"/>
                  </a:lnTo>
                  <a:lnTo>
                    <a:pt x="4159" y="5805"/>
                  </a:lnTo>
                  <a:close/>
                  <a:moveTo>
                    <a:pt x="4229" y="4021"/>
                  </a:moveTo>
                  <a:lnTo>
                    <a:pt x="4229" y="4021"/>
                  </a:lnTo>
                  <a:lnTo>
                    <a:pt x="4198" y="4020"/>
                  </a:lnTo>
                  <a:lnTo>
                    <a:pt x="4167" y="4018"/>
                  </a:lnTo>
                  <a:lnTo>
                    <a:pt x="4136" y="4013"/>
                  </a:lnTo>
                  <a:lnTo>
                    <a:pt x="4107" y="4008"/>
                  </a:lnTo>
                  <a:lnTo>
                    <a:pt x="4077" y="4002"/>
                  </a:lnTo>
                  <a:lnTo>
                    <a:pt x="4047" y="3994"/>
                  </a:lnTo>
                  <a:lnTo>
                    <a:pt x="4019" y="3983"/>
                  </a:lnTo>
                  <a:lnTo>
                    <a:pt x="3991" y="3973"/>
                  </a:lnTo>
                  <a:lnTo>
                    <a:pt x="3964" y="3960"/>
                  </a:lnTo>
                  <a:lnTo>
                    <a:pt x="3938" y="3947"/>
                  </a:lnTo>
                  <a:lnTo>
                    <a:pt x="3913" y="3932"/>
                  </a:lnTo>
                  <a:lnTo>
                    <a:pt x="3887" y="3916"/>
                  </a:lnTo>
                  <a:lnTo>
                    <a:pt x="3863" y="3899"/>
                  </a:lnTo>
                  <a:lnTo>
                    <a:pt x="3841" y="3882"/>
                  </a:lnTo>
                  <a:lnTo>
                    <a:pt x="3819" y="3862"/>
                  </a:lnTo>
                  <a:lnTo>
                    <a:pt x="3797" y="3842"/>
                  </a:lnTo>
                  <a:lnTo>
                    <a:pt x="3777" y="3820"/>
                  </a:lnTo>
                  <a:lnTo>
                    <a:pt x="3758" y="3798"/>
                  </a:lnTo>
                  <a:lnTo>
                    <a:pt x="3740" y="3776"/>
                  </a:lnTo>
                  <a:lnTo>
                    <a:pt x="3723" y="3752"/>
                  </a:lnTo>
                  <a:lnTo>
                    <a:pt x="3707" y="3726"/>
                  </a:lnTo>
                  <a:lnTo>
                    <a:pt x="3692" y="3701"/>
                  </a:lnTo>
                  <a:lnTo>
                    <a:pt x="3679" y="3675"/>
                  </a:lnTo>
                  <a:lnTo>
                    <a:pt x="3666" y="3648"/>
                  </a:lnTo>
                  <a:lnTo>
                    <a:pt x="3656" y="3620"/>
                  </a:lnTo>
                  <a:lnTo>
                    <a:pt x="3645" y="3592"/>
                  </a:lnTo>
                  <a:lnTo>
                    <a:pt x="3637" y="3563"/>
                  </a:lnTo>
                  <a:lnTo>
                    <a:pt x="3631" y="3534"/>
                  </a:lnTo>
                  <a:lnTo>
                    <a:pt x="3626" y="3503"/>
                  </a:lnTo>
                  <a:lnTo>
                    <a:pt x="3621" y="3473"/>
                  </a:lnTo>
                  <a:lnTo>
                    <a:pt x="3619" y="3441"/>
                  </a:lnTo>
                  <a:lnTo>
                    <a:pt x="3618" y="3410"/>
                  </a:lnTo>
                  <a:lnTo>
                    <a:pt x="3619" y="3378"/>
                  </a:lnTo>
                  <a:lnTo>
                    <a:pt x="3621" y="3348"/>
                  </a:lnTo>
                  <a:lnTo>
                    <a:pt x="3626" y="3317"/>
                  </a:lnTo>
                  <a:lnTo>
                    <a:pt x="3631" y="3287"/>
                  </a:lnTo>
                  <a:lnTo>
                    <a:pt x="3637" y="3257"/>
                  </a:lnTo>
                  <a:lnTo>
                    <a:pt x="3645" y="3229"/>
                  </a:lnTo>
                  <a:lnTo>
                    <a:pt x="3656" y="3200"/>
                  </a:lnTo>
                  <a:lnTo>
                    <a:pt x="3666" y="3173"/>
                  </a:lnTo>
                  <a:lnTo>
                    <a:pt x="3679" y="3146"/>
                  </a:lnTo>
                  <a:lnTo>
                    <a:pt x="3692" y="3119"/>
                  </a:lnTo>
                  <a:lnTo>
                    <a:pt x="3707" y="3094"/>
                  </a:lnTo>
                  <a:lnTo>
                    <a:pt x="3723" y="3069"/>
                  </a:lnTo>
                  <a:lnTo>
                    <a:pt x="3740" y="3045"/>
                  </a:lnTo>
                  <a:lnTo>
                    <a:pt x="3758" y="3022"/>
                  </a:lnTo>
                  <a:lnTo>
                    <a:pt x="3777" y="2999"/>
                  </a:lnTo>
                  <a:lnTo>
                    <a:pt x="3797" y="2979"/>
                  </a:lnTo>
                  <a:lnTo>
                    <a:pt x="3819" y="2958"/>
                  </a:lnTo>
                  <a:lnTo>
                    <a:pt x="3841" y="2939"/>
                  </a:lnTo>
                  <a:lnTo>
                    <a:pt x="3863" y="2921"/>
                  </a:lnTo>
                  <a:lnTo>
                    <a:pt x="3887" y="2904"/>
                  </a:lnTo>
                  <a:lnTo>
                    <a:pt x="3913" y="2889"/>
                  </a:lnTo>
                  <a:lnTo>
                    <a:pt x="3938" y="2874"/>
                  </a:lnTo>
                  <a:lnTo>
                    <a:pt x="3964" y="2860"/>
                  </a:lnTo>
                  <a:lnTo>
                    <a:pt x="3991" y="2848"/>
                  </a:lnTo>
                  <a:lnTo>
                    <a:pt x="4019" y="2837"/>
                  </a:lnTo>
                  <a:lnTo>
                    <a:pt x="4047" y="2827"/>
                  </a:lnTo>
                  <a:lnTo>
                    <a:pt x="4077" y="2819"/>
                  </a:lnTo>
                  <a:lnTo>
                    <a:pt x="4107" y="2812"/>
                  </a:lnTo>
                  <a:lnTo>
                    <a:pt x="4136" y="2807"/>
                  </a:lnTo>
                  <a:lnTo>
                    <a:pt x="4167" y="2803"/>
                  </a:lnTo>
                  <a:lnTo>
                    <a:pt x="4198" y="2801"/>
                  </a:lnTo>
                  <a:lnTo>
                    <a:pt x="4229" y="2800"/>
                  </a:lnTo>
                  <a:lnTo>
                    <a:pt x="4261" y="2801"/>
                  </a:lnTo>
                  <a:lnTo>
                    <a:pt x="4292" y="2803"/>
                  </a:lnTo>
                  <a:lnTo>
                    <a:pt x="4322" y="2807"/>
                  </a:lnTo>
                  <a:lnTo>
                    <a:pt x="4352" y="2812"/>
                  </a:lnTo>
                  <a:lnTo>
                    <a:pt x="4382" y="2819"/>
                  </a:lnTo>
                  <a:lnTo>
                    <a:pt x="4410" y="2827"/>
                  </a:lnTo>
                  <a:lnTo>
                    <a:pt x="4439" y="2837"/>
                  </a:lnTo>
                  <a:lnTo>
                    <a:pt x="4466" y="2848"/>
                  </a:lnTo>
                  <a:lnTo>
                    <a:pt x="4494" y="2860"/>
                  </a:lnTo>
                  <a:lnTo>
                    <a:pt x="4520" y="2874"/>
                  </a:lnTo>
                  <a:lnTo>
                    <a:pt x="4546" y="2889"/>
                  </a:lnTo>
                  <a:lnTo>
                    <a:pt x="4570" y="2904"/>
                  </a:lnTo>
                  <a:lnTo>
                    <a:pt x="4594" y="2921"/>
                  </a:lnTo>
                  <a:lnTo>
                    <a:pt x="4617" y="2939"/>
                  </a:lnTo>
                  <a:lnTo>
                    <a:pt x="4640" y="2958"/>
                  </a:lnTo>
                  <a:lnTo>
                    <a:pt x="4660" y="2979"/>
                  </a:lnTo>
                  <a:lnTo>
                    <a:pt x="4681" y="2999"/>
                  </a:lnTo>
                  <a:lnTo>
                    <a:pt x="4700" y="3022"/>
                  </a:lnTo>
                  <a:lnTo>
                    <a:pt x="4718" y="3045"/>
                  </a:lnTo>
                  <a:lnTo>
                    <a:pt x="4736" y="3069"/>
                  </a:lnTo>
                  <a:lnTo>
                    <a:pt x="4752" y="3094"/>
                  </a:lnTo>
                  <a:lnTo>
                    <a:pt x="4765" y="3119"/>
                  </a:lnTo>
                  <a:lnTo>
                    <a:pt x="4779" y="3146"/>
                  </a:lnTo>
                  <a:lnTo>
                    <a:pt x="4791" y="3173"/>
                  </a:lnTo>
                  <a:lnTo>
                    <a:pt x="4803" y="3200"/>
                  </a:lnTo>
                  <a:lnTo>
                    <a:pt x="4812" y="3229"/>
                  </a:lnTo>
                  <a:lnTo>
                    <a:pt x="4820" y="3257"/>
                  </a:lnTo>
                  <a:lnTo>
                    <a:pt x="4827" y="3287"/>
                  </a:lnTo>
                  <a:lnTo>
                    <a:pt x="4833" y="3317"/>
                  </a:lnTo>
                  <a:lnTo>
                    <a:pt x="4836" y="3348"/>
                  </a:lnTo>
                  <a:lnTo>
                    <a:pt x="4838" y="3378"/>
                  </a:lnTo>
                  <a:lnTo>
                    <a:pt x="4839" y="3410"/>
                  </a:lnTo>
                  <a:lnTo>
                    <a:pt x="4838" y="3441"/>
                  </a:lnTo>
                  <a:lnTo>
                    <a:pt x="4836" y="3473"/>
                  </a:lnTo>
                  <a:lnTo>
                    <a:pt x="4833" y="3503"/>
                  </a:lnTo>
                  <a:lnTo>
                    <a:pt x="4827" y="3534"/>
                  </a:lnTo>
                  <a:lnTo>
                    <a:pt x="4820" y="3563"/>
                  </a:lnTo>
                  <a:lnTo>
                    <a:pt x="4812" y="3592"/>
                  </a:lnTo>
                  <a:lnTo>
                    <a:pt x="4803" y="3620"/>
                  </a:lnTo>
                  <a:lnTo>
                    <a:pt x="4791" y="3648"/>
                  </a:lnTo>
                  <a:lnTo>
                    <a:pt x="4779" y="3675"/>
                  </a:lnTo>
                  <a:lnTo>
                    <a:pt x="4765" y="3701"/>
                  </a:lnTo>
                  <a:lnTo>
                    <a:pt x="4752" y="3726"/>
                  </a:lnTo>
                  <a:lnTo>
                    <a:pt x="4736" y="3752"/>
                  </a:lnTo>
                  <a:lnTo>
                    <a:pt x="4718" y="3776"/>
                  </a:lnTo>
                  <a:lnTo>
                    <a:pt x="4700" y="3798"/>
                  </a:lnTo>
                  <a:lnTo>
                    <a:pt x="4681" y="3820"/>
                  </a:lnTo>
                  <a:lnTo>
                    <a:pt x="4660" y="3842"/>
                  </a:lnTo>
                  <a:lnTo>
                    <a:pt x="4640" y="3862"/>
                  </a:lnTo>
                  <a:lnTo>
                    <a:pt x="4617" y="3882"/>
                  </a:lnTo>
                  <a:lnTo>
                    <a:pt x="4594" y="3899"/>
                  </a:lnTo>
                  <a:lnTo>
                    <a:pt x="4570" y="3916"/>
                  </a:lnTo>
                  <a:lnTo>
                    <a:pt x="4546" y="3932"/>
                  </a:lnTo>
                  <a:lnTo>
                    <a:pt x="4520" y="3947"/>
                  </a:lnTo>
                  <a:lnTo>
                    <a:pt x="4494" y="3960"/>
                  </a:lnTo>
                  <a:lnTo>
                    <a:pt x="4466" y="3973"/>
                  </a:lnTo>
                  <a:lnTo>
                    <a:pt x="4439" y="3983"/>
                  </a:lnTo>
                  <a:lnTo>
                    <a:pt x="4410" y="3994"/>
                  </a:lnTo>
                  <a:lnTo>
                    <a:pt x="4382" y="4002"/>
                  </a:lnTo>
                  <a:lnTo>
                    <a:pt x="4352" y="4008"/>
                  </a:lnTo>
                  <a:lnTo>
                    <a:pt x="4322" y="4013"/>
                  </a:lnTo>
                  <a:lnTo>
                    <a:pt x="4292" y="4018"/>
                  </a:lnTo>
                  <a:lnTo>
                    <a:pt x="4261" y="4020"/>
                  </a:lnTo>
                  <a:lnTo>
                    <a:pt x="4229" y="402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675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410F3DAA-DF4D-034A-B0F5-238ED5BC8B7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907905" y="1733550"/>
              <a:ext cx="301625" cy="26035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anchor="ctr">
              <a:normAutofit fontScale="52500" lnSpcReduction="20000"/>
            </a:bodyPr>
            <a:lstStyle/>
            <a:p>
              <a:pPr algn="ctr" eaLnBrk="1" hangingPunct="1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059CF679-CC60-6149-A6D7-A83EF8F8BCB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911860" y="1746250"/>
              <a:ext cx="211455" cy="317500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 fontScale="67500" lnSpcReduction="20000"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9D2162F-9830-D648-9564-234437D83D9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740142" y="3755390"/>
              <a:ext cx="1280773" cy="931673"/>
            </a:xfrm>
            <a:prstGeom prst="rect">
              <a:avLst/>
            </a:prstGeom>
            <a:noFill/>
          </p:spPr>
          <p:txBody>
            <a:bodyPr wrap="square" t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、</a:t>
              </a:r>
            </a:p>
          </p:txBody>
        </p: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70F366F3-DE23-2841-A0F5-1B03B0EA21F9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574675" y="3707765"/>
              <a:ext cx="2246630" cy="1274195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让干活的人来做决策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通过功绩不断获取信任和影响力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1F6A53D-BB74-BA41-859F-D827FD4F93A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105150" y="1603375"/>
              <a:ext cx="622300" cy="55562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C14A802E-3530-2546-81E5-5F2FEBC2B9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221355" y="1734185"/>
              <a:ext cx="361950" cy="318135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501445" tIns="575655" rIns="501445" bIns="614746" anchor="ctr">
              <a:normAutofit fontScale="25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3" name="直接连接符 148">
              <a:extLst>
                <a:ext uri="{FF2B5EF4-FFF2-40B4-BE49-F238E27FC236}">
                  <a16:creationId xmlns:a16="http://schemas.microsoft.com/office/drawing/2014/main" id="{478D523D-2E84-2D4A-BCFF-3B6692EC8BC5}"/>
                </a:ext>
              </a:extLst>
            </p:cNvPr>
            <p:cNvCxnSpPr/>
            <p:nvPr/>
          </p:nvCxnSpPr>
          <p:spPr>
            <a:xfrm>
              <a:off x="1632585" y="2899410"/>
              <a:ext cx="0" cy="494030"/>
            </a:xfrm>
            <a:prstGeom prst="line">
              <a:avLst/>
            </a:prstGeom>
            <a:ln w="12700">
              <a:solidFill>
                <a:srgbClr val="1F74A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49">
              <a:extLst>
                <a:ext uri="{FF2B5EF4-FFF2-40B4-BE49-F238E27FC236}">
                  <a16:creationId xmlns:a16="http://schemas.microsoft.com/office/drawing/2014/main" id="{1F6FFD28-33C6-3E44-9ADB-F2A9C16465A2}"/>
                </a:ext>
              </a:extLst>
            </p:cNvPr>
            <p:cNvCxnSpPr/>
            <p:nvPr/>
          </p:nvCxnSpPr>
          <p:spPr>
            <a:xfrm>
              <a:off x="3876675" y="2899410"/>
              <a:ext cx="0" cy="494030"/>
            </a:xfrm>
            <a:prstGeom prst="line">
              <a:avLst/>
            </a:prstGeom>
            <a:ln w="12700">
              <a:solidFill>
                <a:srgbClr val="3498D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50">
              <a:extLst>
                <a:ext uri="{FF2B5EF4-FFF2-40B4-BE49-F238E27FC236}">
                  <a16:creationId xmlns:a16="http://schemas.microsoft.com/office/drawing/2014/main" id="{0FA43E5D-73DF-7B41-94BC-926E2106866B}"/>
                </a:ext>
              </a:extLst>
            </p:cNvPr>
            <p:cNvCxnSpPr/>
            <p:nvPr/>
          </p:nvCxnSpPr>
          <p:spPr>
            <a:xfrm>
              <a:off x="6240145" y="2899410"/>
              <a:ext cx="0" cy="494030"/>
            </a:xfrm>
            <a:prstGeom prst="line">
              <a:avLst/>
            </a:prstGeom>
            <a:ln w="12700">
              <a:solidFill>
                <a:srgbClr val="1AA3A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51">
              <a:extLst>
                <a:ext uri="{FF2B5EF4-FFF2-40B4-BE49-F238E27FC236}">
                  <a16:creationId xmlns:a16="http://schemas.microsoft.com/office/drawing/2014/main" id="{5D88AF3C-42C2-B746-B81D-FA605E9E68F8}"/>
                </a:ext>
              </a:extLst>
            </p:cNvPr>
            <p:cNvCxnSpPr/>
            <p:nvPr/>
          </p:nvCxnSpPr>
          <p:spPr>
            <a:xfrm>
              <a:off x="8448675" y="2899410"/>
              <a:ext cx="0" cy="494030"/>
            </a:xfrm>
            <a:prstGeom prst="line">
              <a:avLst/>
            </a:prstGeom>
            <a:ln w="12700">
              <a:solidFill>
                <a:srgbClr val="69A3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53">
              <a:extLst>
                <a:ext uri="{FF2B5EF4-FFF2-40B4-BE49-F238E27FC236}">
                  <a16:creationId xmlns:a16="http://schemas.microsoft.com/office/drawing/2014/main" id="{306FD683-2AFE-914C-AFDB-A82C554E927D}"/>
                </a:ext>
              </a:extLst>
            </p:cNvPr>
            <p:cNvCxnSpPr/>
            <p:nvPr/>
          </p:nvCxnSpPr>
          <p:spPr>
            <a:xfrm>
              <a:off x="10607675" y="2899410"/>
              <a:ext cx="0" cy="494030"/>
            </a:xfrm>
            <a:prstGeom prst="line">
              <a:avLst/>
            </a:prstGeom>
            <a:ln w="12700">
              <a:solidFill>
                <a:srgbClr val="9BBB5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itle 6">
              <a:extLst>
                <a:ext uri="{FF2B5EF4-FFF2-40B4-BE49-F238E27FC236}">
                  <a16:creationId xmlns:a16="http://schemas.microsoft.com/office/drawing/2014/main" id="{F718B009-A6A1-E34D-83A7-57A9D1008EBB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5215121" y="370522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共识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投票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9" name="Title 6">
              <a:extLst>
                <a:ext uri="{FF2B5EF4-FFF2-40B4-BE49-F238E27FC236}">
                  <a16:creationId xmlns:a16="http://schemas.microsoft.com/office/drawing/2014/main" id="{DA946760-9D63-F144-8056-43FF8798A7A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9635490" y="370776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基于信任和监督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同侪评审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40" name="Title 6">
              <a:extLst>
                <a:ext uri="{FF2B5EF4-FFF2-40B4-BE49-F238E27FC236}">
                  <a16:creationId xmlns:a16="http://schemas.microsoft.com/office/drawing/2014/main" id="{F94BD5FF-6392-0E41-A383-108EC2F5633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545070" y="3705225"/>
              <a:ext cx="2246630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公开透明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异步协作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(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邮件沟通等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)</a:t>
              </a:r>
              <a:endParaRPr lang="zh-CN" altLang="en-US" sz="14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7CD2B7B-6333-4542-A00D-EFC66023D464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774314" y="3705225"/>
              <a:ext cx="2405249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参与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ASF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是通过个人而不是组织进行的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相互尊重、角色平等</a:t>
              </a:r>
              <a:endParaRPr lang="zh-CN" altLang="en-US" sz="1400" b="1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44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2188" y="395347"/>
            <a:ext cx="326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项目内组织结构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D4D18D2-3766-B544-9531-60B4F525B2D9}"/>
              </a:ext>
            </a:extLst>
          </p:cNvPr>
          <p:cNvGrpSpPr/>
          <p:nvPr/>
        </p:nvGrpSpPr>
        <p:grpSpPr>
          <a:xfrm>
            <a:off x="5249519" y="1504315"/>
            <a:ext cx="5551170" cy="4979035"/>
            <a:chOff x="3212690" y="1521817"/>
            <a:chExt cx="5343522" cy="478309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D7B6786-960E-1D42-9268-A1EA6A8555F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10741" y="3161505"/>
              <a:ext cx="1531913" cy="1531912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职责</a:t>
              </a:r>
            </a:p>
          </p:txBody>
        </p:sp>
        <p:sp>
          <p:nvSpPr>
            <p:cNvPr id="15" name="任意多边形 27">
              <a:extLst>
                <a:ext uri="{FF2B5EF4-FFF2-40B4-BE49-F238E27FC236}">
                  <a16:creationId xmlns:a16="http://schemas.microsoft.com/office/drawing/2014/main" id="{2B6D59A4-3F8C-9E40-AB4E-5691B7C5D75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839598" y="5338400"/>
              <a:ext cx="75681" cy="41242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28586FE-2688-264A-A7D4-5C183566C3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212690" y="3332627"/>
              <a:ext cx="1161635" cy="1161635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参与讨论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2D6348-1AD7-DC49-B90A-F09D3801A4F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081781" y="1522095"/>
              <a:ext cx="1161635" cy="116141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</a:t>
              </a:r>
            </a:p>
            <a:p>
              <a:pPr algn="ctr">
                <a:lnSpc>
                  <a:spcPct val="130000"/>
                </a:lnSpc>
              </a:pPr>
              <a:r>
                <a:rPr 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Review</a:t>
              </a:r>
              <a:endPara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endPara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CDC4EB-E1DB-8345-AA5F-7C841A40764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49106" y="1521817"/>
              <a:ext cx="1161635" cy="116163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回答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问题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7B782A6-6F90-D64B-A5D3-EF50C5DDE5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94577" y="3332627"/>
              <a:ext cx="1161635" cy="116163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推广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FBC5E95-E3EA-7D4F-A9D3-BFA57406FA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49365" y="5143500"/>
              <a:ext cx="1161376" cy="11614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监督项目发展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7C90033-89A4-1549-830E-CACA644B888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258090" y="5143500"/>
              <a:ext cx="1161635" cy="116141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参与项目发布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A70AAA13-94D2-494A-89D9-D7997BA013D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4360749" y="3899846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多边形 5">
              <a:extLst>
                <a:ext uri="{FF2B5EF4-FFF2-40B4-BE49-F238E27FC236}">
                  <a16:creationId xmlns:a16="http://schemas.microsoft.com/office/drawing/2014/main" id="{19B376CD-9998-9A4C-B04B-4D95936766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4425049">
              <a:off x="5036043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任意多边形 5">
              <a:extLst>
                <a:ext uri="{FF2B5EF4-FFF2-40B4-BE49-F238E27FC236}">
                  <a16:creationId xmlns:a16="http://schemas.microsoft.com/office/drawing/2014/main" id="{E5D76DFB-4887-EB43-812F-E202D491912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7263285" flipH="1">
              <a:off x="6141457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任意多边形 5">
              <a:extLst>
                <a:ext uri="{FF2B5EF4-FFF2-40B4-BE49-F238E27FC236}">
                  <a16:creationId xmlns:a16="http://schemas.microsoft.com/office/drawing/2014/main" id="{B8432807-4D48-B847-B08D-2199C779612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6795779" y="3776213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任意多边形 5">
              <a:extLst>
                <a:ext uri="{FF2B5EF4-FFF2-40B4-BE49-F238E27FC236}">
                  <a16:creationId xmlns:a16="http://schemas.microsoft.com/office/drawing/2014/main" id="{5E63C307-5A6E-E749-9795-D5AB198111F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4384159" flipH="1">
              <a:off x="6212545" y="4831278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任意多边形 5">
              <a:extLst>
                <a:ext uri="{FF2B5EF4-FFF2-40B4-BE49-F238E27FC236}">
                  <a16:creationId xmlns:a16="http://schemas.microsoft.com/office/drawing/2014/main" id="{EED66D90-ADAC-7A44-82D3-7E902B454C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8101434" flipH="1">
              <a:off x="5011356" y="4905340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6E65017-14BF-C044-9B47-383426ECD11B}"/>
              </a:ext>
            </a:extLst>
          </p:cNvPr>
          <p:cNvSpPr/>
          <p:nvPr/>
        </p:nvSpPr>
        <p:spPr>
          <a:xfrm>
            <a:off x="1391311" y="5020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Contributor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FC040A-3E9C-034B-AA6E-4C5EC19BDEBA}"/>
              </a:ext>
            </a:extLst>
          </p:cNvPr>
          <p:cNvSpPr/>
          <p:nvPr/>
        </p:nvSpPr>
        <p:spPr>
          <a:xfrm>
            <a:off x="1391311" y="38329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Committer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9CEF44-6ADE-CC48-9A6A-133FE954A7B8}"/>
              </a:ext>
            </a:extLst>
          </p:cNvPr>
          <p:cNvSpPr/>
          <p:nvPr/>
        </p:nvSpPr>
        <p:spPr>
          <a:xfrm>
            <a:off x="1391311" y="2649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CA97E2F8-E2D8-1F4F-8239-81D40BCCA9F1}"/>
              </a:ext>
            </a:extLst>
          </p:cNvPr>
          <p:cNvSpPr/>
          <p:nvPr/>
        </p:nvSpPr>
        <p:spPr>
          <a:xfrm rot="16200000">
            <a:off x="2363929" y="4531773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9C576DA-76E5-6541-A7A6-DD98F99BB1F2}"/>
              </a:ext>
            </a:extLst>
          </p:cNvPr>
          <p:cNvSpPr/>
          <p:nvPr/>
        </p:nvSpPr>
        <p:spPr>
          <a:xfrm rot="16200000">
            <a:off x="2363929" y="3335768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08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73816" y="376206"/>
            <a:ext cx="37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社区从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937687-0529-7148-B798-98AE2CF12122}"/>
              </a:ext>
            </a:extLst>
          </p:cNvPr>
          <p:cNvSpPr txBox="1"/>
          <p:nvPr/>
        </p:nvSpPr>
        <p:spPr>
          <a:xfrm>
            <a:off x="1221466" y="1475397"/>
            <a:ext cx="93611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、产品是基础，先让第一批用户用上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辛勤答疑、交流等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、找到第一个外部开发者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、重视文档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安装文档、使用文档等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、社区运营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、保持社区友好、耐心引导贡献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、标杆用户维护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、宣传推广与合作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用户站台、演讲明星、社区合作等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、坚持开源精神、乐于帮助他人</a:t>
            </a:r>
          </a:p>
        </p:txBody>
      </p:sp>
    </p:spTree>
    <p:extLst>
      <p:ext uri="{BB962C8B-B14F-4D97-AF65-F5344CB8AC3E}">
        <p14:creationId xmlns:p14="http://schemas.microsoft.com/office/powerpoint/2010/main" val="175620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15044" y="389075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项目发展历程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428B23-3029-AE4A-BE9F-BB0DF33DBFDA}"/>
              </a:ext>
            </a:extLst>
          </p:cNvPr>
          <p:cNvGrpSpPr/>
          <p:nvPr/>
        </p:nvGrpSpPr>
        <p:grpSpPr>
          <a:xfrm>
            <a:off x="703881" y="1754136"/>
            <a:ext cx="11027576" cy="3622606"/>
            <a:chOff x="1036390" y="1718510"/>
            <a:chExt cx="11027576" cy="3622606"/>
          </a:xfrm>
        </p:grpSpPr>
        <p:grpSp>
          <p:nvGrpSpPr>
            <p:cNvPr id="12" name="Group 77">
              <a:extLst>
                <a:ext uri="{FF2B5EF4-FFF2-40B4-BE49-F238E27FC236}">
                  <a16:creationId xmlns:a16="http://schemas.microsoft.com/office/drawing/2014/main" id="{EDCB277F-DEB2-9543-8734-A581F2D50354}"/>
                </a:ext>
              </a:extLst>
            </p:cNvPr>
            <p:cNvGrpSpPr/>
            <p:nvPr/>
          </p:nvGrpSpPr>
          <p:grpSpPr>
            <a:xfrm>
              <a:off x="1036390" y="1734776"/>
              <a:ext cx="9488296" cy="3606340"/>
              <a:chOff x="492682" y="1679983"/>
              <a:chExt cx="12118957" cy="4918056"/>
            </a:xfrm>
          </p:grpSpPr>
          <p:grpSp>
            <p:nvGrpSpPr>
              <p:cNvPr id="26" name="组合 1">
                <a:extLst>
                  <a:ext uri="{FF2B5EF4-FFF2-40B4-BE49-F238E27FC236}">
                    <a16:creationId xmlns:a16="http://schemas.microsoft.com/office/drawing/2014/main" id="{82C27B0D-C235-9441-B053-1E3472F0A211}"/>
                  </a:ext>
                </a:extLst>
              </p:cNvPr>
              <p:cNvGrpSpPr/>
              <p:nvPr/>
            </p:nvGrpSpPr>
            <p:grpSpPr>
              <a:xfrm>
                <a:off x="492682" y="1679983"/>
                <a:ext cx="10000521" cy="4917369"/>
                <a:chOff x="1245836" y="1829830"/>
                <a:chExt cx="9394854" cy="4544257"/>
              </a:xfrm>
            </p:grpSpPr>
            <p:sp>
              <p:nvSpPr>
                <p:cNvPr id="33" name="Oval 3">
                  <a:extLst>
                    <a:ext uri="{FF2B5EF4-FFF2-40B4-BE49-F238E27FC236}">
                      <a16:creationId xmlns:a16="http://schemas.microsoft.com/office/drawing/2014/main" id="{91EB2515-8235-2444-BDEF-037321813F1E}"/>
                    </a:ext>
                  </a:extLst>
                </p:cNvPr>
                <p:cNvSpPr/>
                <p:nvPr/>
              </p:nvSpPr>
              <p:spPr>
                <a:xfrm>
                  <a:off x="1743912" y="5285553"/>
                  <a:ext cx="1088535" cy="108853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8">
                  <a:extLst>
                    <a:ext uri="{FF2B5EF4-FFF2-40B4-BE49-F238E27FC236}">
                      <a16:creationId xmlns:a16="http://schemas.microsoft.com/office/drawing/2014/main" id="{BDCC7B64-8BE4-5C40-815B-DE5C328E3A4F}"/>
                    </a:ext>
                  </a:extLst>
                </p:cNvPr>
                <p:cNvGrpSpPr/>
                <p:nvPr/>
              </p:nvGrpSpPr>
              <p:grpSpPr>
                <a:xfrm>
                  <a:off x="1554051" y="3953364"/>
                  <a:ext cx="1468256" cy="316434"/>
                  <a:chOff x="1554051" y="3953364"/>
                  <a:chExt cx="1468256" cy="316434"/>
                </a:xfrm>
              </p:grpSpPr>
              <p:sp>
                <p:nvSpPr>
                  <p:cNvPr id="98" name="Rectangle 2">
                    <a:extLst>
                      <a:ext uri="{FF2B5EF4-FFF2-40B4-BE49-F238E27FC236}">
                        <a16:creationId xmlns:a16="http://schemas.microsoft.com/office/drawing/2014/main" id="{A5BEE0D9-27B3-4243-9CA0-3520E22D390F}"/>
                      </a:ext>
                    </a:extLst>
                  </p:cNvPr>
                  <p:cNvSpPr/>
                  <p:nvPr/>
                </p:nvSpPr>
                <p:spPr>
                  <a:xfrm>
                    <a:off x="1554051" y="3953364"/>
                    <a:ext cx="1468256" cy="31643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4">
                    <a:extLst>
                      <a:ext uri="{FF2B5EF4-FFF2-40B4-BE49-F238E27FC236}">
                        <a16:creationId xmlns:a16="http://schemas.microsoft.com/office/drawing/2014/main" id="{B0975951-D842-3B48-A563-CA19348000DA}"/>
                      </a:ext>
                    </a:extLst>
                  </p:cNvPr>
                  <p:cNvSpPr/>
                  <p:nvPr/>
                </p:nvSpPr>
                <p:spPr>
                  <a:xfrm>
                    <a:off x="221033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87">
                  <a:extLst>
                    <a:ext uri="{FF2B5EF4-FFF2-40B4-BE49-F238E27FC236}">
                      <a16:creationId xmlns:a16="http://schemas.microsoft.com/office/drawing/2014/main" id="{3AA8AA44-32B0-1348-9BB6-5DEC36024D36}"/>
                    </a:ext>
                  </a:extLst>
                </p:cNvPr>
                <p:cNvCxnSpPr/>
                <p:nvPr/>
              </p:nvCxnSpPr>
              <p:spPr>
                <a:xfrm flipH="1">
                  <a:off x="2288179" y="4269798"/>
                  <a:ext cx="1" cy="101575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10">
                  <a:extLst>
                    <a:ext uri="{FF2B5EF4-FFF2-40B4-BE49-F238E27FC236}">
                      <a16:creationId xmlns:a16="http://schemas.microsoft.com/office/drawing/2014/main" id="{08D90C0C-6B49-5745-A04D-F11DB5E686C6}"/>
                    </a:ext>
                  </a:extLst>
                </p:cNvPr>
                <p:cNvSpPr/>
                <p:nvPr/>
              </p:nvSpPr>
              <p:spPr>
                <a:xfrm>
                  <a:off x="3265133" y="1849075"/>
                  <a:ext cx="1088535" cy="1088534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" name="Group 13">
                  <a:extLst>
                    <a:ext uri="{FF2B5EF4-FFF2-40B4-BE49-F238E27FC236}">
                      <a16:creationId xmlns:a16="http://schemas.microsoft.com/office/drawing/2014/main" id="{8EE29842-CC3F-1B47-9FEB-678801A897B9}"/>
                    </a:ext>
                  </a:extLst>
                </p:cNvPr>
                <p:cNvGrpSpPr/>
                <p:nvPr/>
              </p:nvGrpSpPr>
              <p:grpSpPr>
                <a:xfrm>
                  <a:off x="3075273" y="3953364"/>
                  <a:ext cx="1468256" cy="316434"/>
                  <a:chOff x="3075273" y="3953364"/>
                  <a:chExt cx="1468256" cy="316434"/>
                </a:xfrm>
              </p:grpSpPr>
              <p:sp>
                <p:nvSpPr>
                  <p:cNvPr id="96" name="Rectangle 9">
                    <a:extLst>
                      <a:ext uri="{FF2B5EF4-FFF2-40B4-BE49-F238E27FC236}">
                        <a16:creationId xmlns:a16="http://schemas.microsoft.com/office/drawing/2014/main" id="{47B282BD-4FE6-4443-95B9-1D3ED13C68C2}"/>
                      </a:ext>
                    </a:extLst>
                  </p:cNvPr>
                  <p:cNvSpPr/>
                  <p:nvPr/>
                </p:nvSpPr>
                <p:spPr>
                  <a:xfrm>
                    <a:off x="3075273" y="3953364"/>
                    <a:ext cx="1468256" cy="316434"/>
                  </a:xfrm>
                  <a:prstGeom prst="rect">
                    <a:avLst/>
                  </a:prstGeom>
                  <a:solidFill>
                    <a:srgbClr val="C0504D"/>
                  </a:solidFill>
                  <a:ln>
                    <a:solidFill>
                      <a:srgbClr val="C050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149">
                    <a:extLst>
                      <a:ext uri="{FF2B5EF4-FFF2-40B4-BE49-F238E27FC236}">
                        <a16:creationId xmlns:a16="http://schemas.microsoft.com/office/drawing/2014/main" id="{5EB5E973-B0A0-9B4A-9B98-3A75D1C0CB74}"/>
                      </a:ext>
                    </a:extLst>
                  </p:cNvPr>
                  <p:cNvSpPr/>
                  <p:nvPr/>
                </p:nvSpPr>
                <p:spPr>
                  <a:xfrm>
                    <a:off x="3731558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" name="Straight Connector 90">
                  <a:extLst>
                    <a:ext uri="{FF2B5EF4-FFF2-40B4-BE49-F238E27FC236}">
                      <a16:creationId xmlns:a16="http://schemas.microsoft.com/office/drawing/2014/main" id="{05F56BB4-F060-2844-96EE-3A003E9D624C}"/>
                    </a:ext>
                  </a:extLst>
                </p:cNvPr>
                <p:cNvCxnSpPr/>
                <p:nvPr/>
              </p:nvCxnSpPr>
              <p:spPr>
                <a:xfrm flipH="1">
                  <a:off x="3809401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21">
                  <a:extLst>
                    <a:ext uri="{FF2B5EF4-FFF2-40B4-BE49-F238E27FC236}">
                      <a16:creationId xmlns:a16="http://schemas.microsoft.com/office/drawing/2014/main" id="{9C141EF5-8C84-C948-89A7-88D4BD8FA4EE}"/>
                    </a:ext>
                  </a:extLst>
                </p:cNvPr>
                <p:cNvSpPr/>
                <p:nvPr/>
              </p:nvSpPr>
              <p:spPr>
                <a:xfrm>
                  <a:off x="4788766" y="5285553"/>
                  <a:ext cx="1088535" cy="1088534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92">
                  <a:extLst>
                    <a:ext uri="{FF2B5EF4-FFF2-40B4-BE49-F238E27FC236}">
                      <a16:creationId xmlns:a16="http://schemas.microsoft.com/office/drawing/2014/main" id="{E74D3C1A-1CA7-C745-BAE6-690779F158EB}"/>
                    </a:ext>
                  </a:extLst>
                </p:cNvPr>
                <p:cNvGrpSpPr/>
                <p:nvPr/>
              </p:nvGrpSpPr>
              <p:grpSpPr>
                <a:xfrm>
                  <a:off x="4598906" y="3953364"/>
                  <a:ext cx="1468256" cy="316434"/>
                  <a:chOff x="4598906" y="3953364"/>
                  <a:chExt cx="1468256" cy="316434"/>
                </a:xfrm>
              </p:grpSpPr>
              <p:sp>
                <p:nvSpPr>
                  <p:cNvPr id="94" name="Rectangle 20">
                    <a:extLst>
                      <a:ext uri="{FF2B5EF4-FFF2-40B4-BE49-F238E27FC236}">
                        <a16:creationId xmlns:a16="http://schemas.microsoft.com/office/drawing/2014/main" id="{CD8C9024-69DD-3448-8B2C-936550BAD1A4}"/>
                      </a:ext>
                    </a:extLst>
                  </p:cNvPr>
                  <p:cNvSpPr/>
                  <p:nvPr/>
                </p:nvSpPr>
                <p:spPr>
                  <a:xfrm>
                    <a:off x="4598906" y="3953364"/>
                    <a:ext cx="1468256" cy="316434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22">
                    <a:extLst>
                      <a:ext uri="{FF2B5EF4-FFF2-40B4-BE49-F238E27FC236}">
                        <a16:creationId xmlns:a16="http://schemas.microsoft.com/office/drawing/2014/main" id="{2080D5D6-C815-7841-97E9-3BF0368EBAD8}"/>
                      </a:ext>
                    </a:extLst>
                  </p:cNvPr>
                  <p:cNvSpPr/>
                  <p:nvPr/>
                </p:nvSpPr>
                <p:spPr>
                  <a:xfrm>
                    <a:off x="5255191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1" name="Straight Connector 23">
                  <a:extLst>
                    <a:ext uri="{FF2B5EF4-FFF2-40B4-BE49-F238E27FC236}">
                      <a16:creationId xmlns:a16="http://schemas.microsoft.com/office/drawing/2014/main" id="{750067FE-0326-FA4E-8D3B-0073F614C023}"/>
                    </a:ext>
                  </a:extLst>
                </p:cNvPr>
                <p:cNvCxnSpPr>
                  <a:stCxn id="94" idx="2"/>
                  <a:endCxn id="39" idx="0"/>
                </p:cNvCxnSpPr>
                <p:nvPr/>
              </p:nvCxnSpPr>
              <p:spPr>
                <a:xfrm>
                  <a:off x="5333034" y="4269798"/>
                  <a:ext cx="0" cy="1015755"/>
                </a:xfrm>
                <a:prstGeom prst="line">
                  <a:avLst/>
                </a:prstGeom>
                <a:ln w="38100">
                  <a:solidFill>
                    <a:srgbClr val="9BBB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17">
                  <a:extLst>
                    <a:ext uri="{FF2B5EF4-FFF2-40B4-BE49-F238E27FC236}">
                      <a16:creationId xmlns:a16="http://schemas.microsoft.com/office/drawing/2014/main" id="{1F4A25B4-24A2-0640-B506-D054B9C15149}"/>
                    </a:ext>
                  </a:extLst>
                </p:cNvPr>
                <p:cNvSpPr/>
                <p:nvPr/>
              </p:nvSpPr>
              <p:spPr>
                <a:xfrm>
                  <a:off x="6309987" y="1829830"/>
                  <a:ext cx="1088534" cy="1107779"/>
                </a:xfrm>
                <a:prstGeom prst="ellipse">
                  <a:avLst/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24">
                  <a:extLst>
                    <a:ext uri="{FF2B5EF4-FFF2-40B4-BE49-F238E27FC236}">
                      <a16:creationId xmlns:a16="http://schemas.microsoft.com/office/drawing/2014/main" id="{79407F15-9B53-9947-8263-5C8BC660FCAC}"/>
                    </a:ext>
                  </a:extLst>
                </p:cNvPr>
                <p:cNvGrpSpPr/>
                <p:nvPr/>
              </p:nvGrpSpPr>
              <p:grpSpPr>
                <a:xfrm>
                  <a:off x="6120128" y="3953364"/>
                  <a:ext cx="1468256" cy="316434"/>
                  <a:chOff x="6120128" y="3953364"/>
                  <a:chExt cx="1468256" cy="316434"/>
                </a:xfrm>
              </p:grpSpPr>
              <p:sp>
                <p:nvSpPr>
                  <p:cNvPr id="92" name="Rectangle 16">
                    <a:extLst>
                      <a:ext uri="{FF2B5EF4-FFF2-40B4-BE49-F238E27FC236}">
                        <a16:creationId xmlns:a16="http://schemas.microsoft.com/office/drawing/2014/main" id="{E8947FC5-FA91-5A4E-9240-C577B5AA5CFF}"/>
                      </a:ext>
                    </a:extLst>
                  </p:cNvPr>
                  <p:cNvSpPr/>
                  <p:nvPr/>
                </p:nvSpPr>
                <p:spPr>
                  <a:xfrm>
                    <a:off x="6120128" y="3953364"/>
                    <a:ext cx="1468256" cy="316434"/>
                  </a:xfrm>
                  <a:prstGeom prst="rect">
                    <a:avLst/>
                  </a:prstGeom>
                  <a:solidFill>
                    <a:srgbClr val="8064A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Oval 18">
                    <a:extLst>
                      <a:ext uri="{FF2B5EF4-FFF2-40B4-BE49-F238E27FC236}">
                        <a16:creationId xmlns:a16="http://schemas.microsoft.com/office/drawing/2014/main" id="{52BFE22E-04EF-B548-BEA5-75C11F7A28D0}"/>
                      </a:ext>
                    </a:extLst>
                  </p:cNvPr>
                  <p:cNvSpPr/>
                  <p:nvPr/>
                </p:nvSpPr>
                <p:spPr>
                  <a:xfrm>
                    <a:off x="6776413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4" name="Straight Connector 19">
                  <a:extLst>
                    <a:ext uri="{FF2B5EF4-FFF2-40B4-BE49-F238E27FC236}">
                      <a16:creationId xmlns:a16="http://schemas.microsoft.com/office/drawing/2014/main" id="{5BC950D5-7D3A-144A-A9E9-D623661D7222}"/>
                    </a:ext>
                  </a:extLst>
                </p:cNvPr>
                <p:cNvCxnSpPr/>
                <p:nvPr/>
              </p:nvCxnSpPr>
              <p:spPr>
                <a:xfrm flipH="1">
                  <a:off x="6854255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8064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31">
                  <a:extLst>
                    <a:ext uri="{FF2B5EF4-FFF2-40B4-BE49-F238E27FC236}">
                      <a16:creationId xmlns:a16="http://schemas.microsoft.com/office/drawing/2014/main" id="{24337AA6-BF63-1942-8535-B2398F7E917D}"/>
                    </a:ext>
                  </a:extLst>
                </p:cNvPr>
                <p:cNvSpPr/>
                <p:nvPr/>
              </p:nvSpPr>
              <p:spPr>
                <a:xfrm>
                  <a:off x="7838331" y="5285553"/>
                  <a:ext cx="1088535" cy="1088534"/>
                </a:xfrm>
                <a:prstGeom prst="ellipse">
                  <a:avLst/>
                </a:prstGeom>
                <a:solidFill>
                  <a:srgbClr val="4BA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35">
                  <a:extLst>
                    <a:ext uri="{FF2B5EF4-FFF2-40B4-BE49-F238E27FC236}">
                      <a16:creationId xmlns:a16="http://schemas.microsoft.com/office/drawing/2014/main" id="{68256BDE-8E3D-514F-B8B9-3D391F3B8502}"/>
                    </a:ext>
                  </a:extLst>
                </p:cNvPr>
                <p:cNvGrpSpPr/>
                <p:nvPr/>
              </p:nvGrpSpPr>
              <p:grpSpPr>
                <a:xfrm>
                  <a:off x="7648471" y="3953364"/>
                  <a:ext cx="1468256" cy="316434"/>
                  <a:chOff x="7648471" y="3953364"/>
                  <a:chExt cx="1468256" cy="316434"/>
                </a:xfrm>
              </p:grpSpPr>
              <p:sp>
                <p:nvSpPr>
                  <p:cNvPr id="90" name="Rectangle 30">
                    <a:extLst>
                      <a:ext uri="{FF2B5EF4-FFF2-40B4-BE49-F238E27FC236}">
                        <a16:creationId xmlns:a16="http://schemas.microsoft.com/office/drawing/2014/main" id="{CAE4A710-2C92-B34D-9C36-0D0D98D653BD}"/>
                      </a:ext>
                    </a:extLst>
                  </p:cNvPr>
                  <p:cNvSpPr/>
                  <p:nvPr/>
                </p:nvSpPr>
                <p:spPr>
                  <a:xfrm>
                    <a:off x="7648471" y="3953364"/>
                    <a:ext cx="1468256" cy="316434"/>
                  </a:xfrm>
                  <a:prstGeom prst="rect">
                    <a:avLst/>
                  </a:prstGeom>
                  <a:solidFill>
                    <a:srgbClr val="4BACC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32">
                    <a:extLst>
                      <a:ext uri="{FF2B5EF4-FFF2-40B4-BE49-F238E27FC236}">
                        <a16:creationId xmlns:a16="http://schemas.microsoft.com/office/drawing/2014/main" id="{CA43DCC0-13EC-384F-A22E-B03868A55155}"/>
                      </a:ext>
                    </a:extLst>
                  </p:cNvPr>
                  <p:cNvSpPr/>
                  <p:nvPr/>
                </p:nvSpPr>
                <p:spPr>
                  <a:xfrm>
                    <a:off x="830475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7" name="Straight Connector 33">
                  <a:extLst>
                    <a:ext uri="{FF2B5EF4-FFF2-40B4-BE49-F238E27FC236}">
                      <a16:creationId xmlns:a16="http://schemas.microsoft.com/office/drawing/2014/main" id="{DF0C4E47-6B5F-754D-91D4-60E6D46CE01C}"/>
                    </a:ext>
                  </a:extLst>
                </p:cNvPr>
                <p:cNvCxnSpPr>
                  <a:stCxn id="90" idx="2"/>
                  <a:endCxn id="45" idx="0"/>
                </p:cNvCxnSpPr>
                <p:nvPr/>
              </p:nvCxnSpPr>
              <p:spPr>
                <a:xfrm flipH="1">
                  <a:off x="8382599" y="4269798"/>
                  <a:ext cx="1" cy="1015755"/>
                </a:xfrm>
                <a:prstGeom prst="line">
                  <a:avLst/>
                </a:prstGeom>
                <a:ln w="38100">
                  <a:solidFill>
                    <a:srgbClr val="4BAC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27">
                  <a:extLst>
                    <a:ext uri="{FF2B5EF4-FFF2-40B4-BE49-F238E27FC236}">
                      <a16:creationId xmlns:a16="http://schemas.microsoft.com/office/drawing/2014/main" id="{4A1935C5-B908-584D-B245-B35E2CB107EE}"/>
                    </a:ext>
                  </a:extLst>
                </p:cNvPr>
                <p:cNvSpPr/>
                <p:nvPr/>
              </p:nvSpPr>
              <p:spPr>
                <a:xfrm>
                  <a:off x="9368545" y="1849075"/>
                  <a:ext cx="1088535" cy="10885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36">
                  <a:extLst>
                    <a:ext uri="{FF2B5EF4-FFF2-40B4-BE49-F238E27FC236}">
                      <a16:creationId xmlns:a16="http://schemas.microsoft.com/office/drawing/2014/main" id="{B2B18D4A-BF9F-A34B-83E2-5D880258415C}"/>
                    </a:ext>
                  </a:extLst>
                </p:cNvPr>
                <p:cNvGrpSpPr/>
                <p:nvPr/>
              </p:nvGrpSpPr>
              <p:grpSpPr>
                <a:xfrm>
                  <a:off x="9169693" y="3953364"/>
                  <a:ext cx="1468256" cy="316434"/>
                  <a:chOff x="9169693" y="3953364"/>
                  <a:chExt cx="1468256" cy="316434"/>
                </a:xfrm>
              </p:grpSpPr>
              <p:sp>
                <p:nvSpPr>
                  <p:cNvPr id="88" name="Rectangle 26">
                    <a:extLst>
                      <a:ext uri="{FF2B5EF4-FFF2-40B4-BE49-F238E27FC236}">
                        <a16:creationId xmlns:a16="http://schemas.microsoft.com/office/drawing/2014/main" id="{C4670A55-C982-3B44-A9B8-B13385A20811}"/>
                      </a:ext>
                    </a:extLst>
                  </p:cNvPr>
                  <p:cNvSpPr/>
                  <p:nvPr/>
                </p:nvSpPr>
                <p:spPr>
                  <a:xfrm>
                    <a:off x="9169693" y="3953364"/>
                    <a:ext cx="1468256" cy="316434"/>
                  </a:xfrm>
                  <a:prstGeom prst="rect">
                    <a:avLst/>
                  </a:prstGeom>
                  <a:solidFill>
                    <a:srgbClr val="FF9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28">
                    <a:extLst>
                      <a:ext uri="{FF2B5EF4-FFF2-40B4-BE49-F238E27FC236}">
                        <a16:creationId xmlns:a16="http://schemas.microsoft.com/office/drawing/2014/main" id="{B4F93CB5-394C-9041-BFF0-24986877767B}"/>
                      </a:ext>
                    </a:extLst>
                  </p:cNvPr>
                  <p:cNvSpPr/>
                  <p:nvPr/>
                </p:nvSpPr>
                <p:spPr>
                  <a:xfrm>
                    <a:off x="9825979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" name="Straight Connector 29">
                  <a:extLst>
                    <a:ext uri="{FF2B5EF4-FFF2-40B4-BE49-F238E27FC236}">
                      <a16:creationId xmlns:a16="http://schemas.microsoft.com/office/drawing/2014/main" id="{053ED00E-4ACB-CA41-83B2-BFB3B588651E}"/>
                    </a:ext>
                  </a:extLst>
                </p:cNvPr>
                <p:cNvCxnSpPr/>
                <p:nvPr/>
              </p:nvCxnSpPr>
              <p:spPr>
                <a:xfrm flipH="1">
                  <a:off x="9912812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FF9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Inhaltsplatzhalter 4">
                  <a:extLst>
                    <a:ext uri="{FF2B5EF4-FFF2-40B4-BE49-F238E27FC236}">
                      <a16:creationId xmlns:a16="http://schemas.microsoft.com/office/drawing/2014/main" id="{264CA44C-0885-B74B-9F21-71D7A7A245E1}"/>
                    </a:ext>
                  </a:extLst>
                </p:cNvPr>
                <p:cNvSpPr txBox="1"/>
                <p:nvPr/>
              </p:nvSpPr>
              <p:spPr>
                <a:xfrm>
                  <a:off x="1566316" y="3482620"/>
                  <a:ext cx="1443726" cy="40630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chemeClr val="accent1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+mj-lt"/>
                    </a:rPr>
                    <a:t>7.12</a:t>
                  </a:r>
                  <a:endParaRPr lang="en-US" sz="1600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sp>
              <p:nvSpPr>
                <p:cNvPr id="52" name="Inhaltsplatzhalter 4">
                  <a:extLst>
                    <a:ext uri="{FF2B5EF4-FFF2-40B4-BE49-F238E27FC236}">
                      <a16:creationId xmlns:a16="http://schemas.microsoft.com/office/drawing/2014/main" id="{F89B051E-A8F2-B644-BAC9-88BFCD02CC64}"/>
                    </a:ext>
                  </a:extLst>
                </p:cNvPr>
                <p:cNvSpPr txBox="1"/>
                <p:nvPr/>
              </p:nvSpPr>
              <p:spPr>
                <a:xfrm>
                  <a:off x="3091243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C00000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+mj-lt"/>
                    </a:rPr>
                    <a:t>8.05</a:t>
                  </a:r>
                  <a:endParaRPr lang="en-US" sz="1600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  <p:sp>
              <p:nvSpPr>
                <p:cNvPr id="53" name="Inhaltsplatzhalter 4">
                  <a:extLst>
                    <a:ext uri="{FF2B5EF4-FFF2-40B4-BE49-F238E27FC236}">
                      <a16:creationId xmlns:a16="http://schemas.microsoft.com/office/drawing/2014/main" id="{3622A15C-FDFF-CA44-8503-C9CF6425C70E}"/>
                    </a:ext>
                  </a:extLst>
                </p:cNvPr>
                <p:cNvSpPr txBox="1"/>
                <p:nvPr/>
              </p:nvSpPr>
              <p:spPr>
                <a:xfrm>
                  <a:off x="4616171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9BBB59"/>
                      </a:solidFill>
                      <a:latin typeface="+mj-lt"/>
                    </a:rPr>
                    <a:t>2019.02</a:t>
                  </a:r>
                  <a:endParaRPr lang="en-US" sz="1600" dirty="0">
                    <a:solidFill>
                      <a:srgbClr val="9BBB59"/>
                    </a:solidFill>
                    <a:latin typeface="+mn-lt"/>
                  </a:endParaRPr>
                </a:p>
              </p:txBody>
            </p:sp>
            <p:sp>
              <p:nvSpPr>
                <p:cNvPr id="54" name="Inhaltsplatzhalter 4">
                  <a:extLst>
                    <a:ext uri="{FF2B5EF4-FFF2-40B4-BE49-F238E27FC236}">
                      <a16:creationId xmlns:a16="http://schemas.microsoft.com/office/drawing/2014/main" id="{8A7E24B5-24FE-304C-B9BF-3CC5AD64065B}"/>
                    </a:ext>
                  </a:extLst>
                </p:cNvPr>
                <p:cNvSpPr txBox="1"/>
                <p:nvPr/>
              </p:nvSpPr>
              <p:spPr>
                <a:xfrm>
                  <a:off x="6141097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8064A2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8064A2"/>
                      </a:solidFill>
                      <a:latin typeface="+mj-lt"/>
                    </a:rPr>
                    <a:t>9.03</a:t>
                  </a:r>
                  <a:endParaRPr lang="en-US" sz="1600" dirty="0">
                    <a:solidFill>
                      <a:srgbClr val="8064A2"/>
                    </a:solidFill>
                    <a:latin typeface="+mn-lt"/>
                  </a:endParaRPr>
                </a:p>
              </p:txBody>
            </p:sp>
            <p:sp>
              <p:nvSpPr>
                <p:cNvPr id="55" name="Inhaltsplatzhalter 4">
                  <a:extLst>
                    <a:ext uri="{FF2B5EF4-FFF2-40B4-BE49-F238E27FC236}">
                      <a16:creationId xmlns:a16="http://schemas.microsoft.com/office/drawing/2014/main" id="{5BC6D1F4-9C1A-644F-B2AD-2A3C89685037}"/>
                    </a:ext>
                  </a:extLst>
                </p:cNvPr>
                <p:cNvSpPr txBox="1"/>
                <p:nvPr/>
              </p:nvSpPr>
              <p:spPr>
                <a:xfrm>
                  <a:off x="7666024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4BACC6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4BACC6"/>
                      </a:solidFill>
                      <a:latin typeface="+mj-lt"/>
                    </a:rPr>
                    <a:t>9.05</a:t>
                  </a:r>
                  <a:endParaRPr lang="en-US" sz="1600" dirty="0">
                    <a:solidFill>
                      <a:srgbClr val="4BACC6"/>
                    </a:solidFill>
                    <a:latin typeface="+mn-lt"/>
                  </a:endParaRPr>
                </a:p>
              </p:txBody>
            </p:sp>
            <p:sp>
              <p:nvSpPr>
                <p:cNvPr id="56" name="Inhaltsplatzhalter 4">
                  <a:extLst>
                    <a:ext uri="{FF2B5EF4-FFF2-40B4-BE49-F238E27FC236}">
                      <a16:creationId xmlns:a16="http://schemas.microsoft.com/office/drawing/2014/main" id="{DD3A5468-BC2B-1F42-9DDF-D2221B6CA439}"/>
                    </a:ext>
                  </a:extLst>
                </p:cNvPr>
                <p:cNvSpPr txBox="1"/>
                <p:nvPr/>
              </p:nvSpPr>
              <p:spPr>
                <a:xfrm>
                  <a:off x="9190949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EA3823"/>
                      </a:solidFill>
                      <a:latin typeface="+mj-lt"/>
                    </a:rPr>
                    <a:t>2019.08</a:t>
                  </a:r>
                  <a:endParaRPr lang="en-US" sz="1600" dirty="0">
                    <a:solidFill>
                      <a:srgbClr val="EA3823"/>
                    </a:solidFill>
                    <a:latin typeface="+mn-lt"/>
                  </a:endParaRPr>
                </a:p>
              </p:txBody>
            </p:sp>
            <p:sp>
              <p:nvSpPr>
                <p:cNvPr id="57" name="Inhaltsplatzhalter 4">
                  <a:extLst>
                    <a:ext uri="{FF2B5EF4-FFF2-40B4-BE49-F238E27FC236}">
                      <a16:creationId xmlns:a16="http://schemas.microsoft.com/office/drawing/2014/main" id="{A74A6B16-526F-0741-9E02-5EEC0C76ECE4}"/>
                    </a:ext>
                  </a:extLst>
                </p:cNvPr>
                <p:cNvSpPr txBox="1"/>
                <p:nvPr/>
              </p:nvSpPr>
              <p:spPr>
                <a:xfrm>
                  <a:off x="5893233" y="4864943"/>
                  <a:ext cx="2184015" cy="7757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8064A2"/>
                      </a:solidFill>
                      <a:latin typeface="+mj-lt"/>
                    </a:rPr>
                    <a:t>外部种子用户使用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月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号正式对外开源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–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</a:p>
              </p:txBody>
            </p:sp>
            <p:sp>
              <p:nvSpPr>
                <p:cNvPr id="58" name="Inhaltsplatzhalter 4">
                  <a:extLst>
                    <a:ext uri="{FF2B5EF4-FFF2-40B4-BE49-F238E27FC236}">
                      <a16:creationId xmlns:a16="http://schemas.microsoft.com/office/drawing/2014/main" id="{AC7DD780-F2A6-E246-AD4E-D5E242CB2A5E}"/>
                    </a:ext>
                  </a:extLst>
                </p:cNvPr>
                <p:cNvSpPr txBox="1"/>
                <p:nvPr/>
              </p:nvSpPr>
              <p:spPr>
                <a:xfrm>
                  <a:off x="4367334" y="2733891"/>
                  <a:ext cx="1942867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9BBB59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决定开源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花了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个月进行重构升级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" name="Inhaltsplatzhalter 4">
                  <a:extLst>
                    <a:ext uri="{FF2B5EF4-FFF2-40B4-BE49-F238E27FC236}">
                      <a16:creationId xmlns:a16="http://schemas.microsoft.com/office/drawing/2014/main" id="{C0305682-90ED-3A4C-91FE-0ADB20A3F8FB}"/>
                    </a:ext>
                  </a:extLst>
                </p:cNvPr>
                <p:cNvSpPr txBox="1"/>
                <p:nvPr/>
              </p:nvSpPr>
              <p:spPr>
                <a:xfrm>
                  <a:off x="2841438" y="5000701"/>
                  <a:ext cx="1942867" cy="504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400" b="1" dirty="0" err="1">
                      <a:solidFill>
                        <a:srgbClr val="C00000"/>
                      </a:solidFill>
                      <a:latin typeface="+mj-lt"/>
                    </a:rPr>
                    <a:t>内部使用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</a:rPr>
                    <a:t>千帆产品线使用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60" name="Inhaltsplatzhalter 4">
                  <a:extLst>
                    <a:ext uri="{FF2B5EF4-FFF2-40B4-BE49-F238E27FC236}">
                      <a16:creationId xmlns:a16="http://schemas.microsoft.com/office/drawing/2014/main" id="{795B3E2E-4957-A04C-AA2A-3B5BE636D74B}"/>
                    </a:ext>
                  </a:extLst>
                </p:cNvPr>
                <p:cNvSpPr txBox="1"/>
                <p:nvPr/>
              </p:nvSpPr>
              <p:spPr>
                <a:xfrm>
                  <a:off x="1245836" y="2715177"/>
                  <a:ext cx="2281126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DolphinScheduler</a:t>
                  </a:r>
                  <a:b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架构</a:t>
                  </a:r>
                  <a:r>
                    <a:rPr lang="en-US" altLang="zh-CN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设计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" name="Inhaltsplatzhalter 4">
                  <a:extLst>
                    <a:ext uri="{FF2B5EF4-FFF2-40B4-BE49-F238E27FC236}">
                      <a16:creationId xmlns:a16="http://schemas.microsoft.com/office/drawing/2014/main" id="{D22AE536-4750-5848-9F28-2FE58503CC05}"/>
                    </a:ext>
                  </a:extLst>
                </p:cNvPr>
                <p:cNvSpPr txBox="1"/>
                <p:nvPr/>
              </p:nvSpPr>
              <p:spPr>
                <a:xfrm>
                  <a:off x="9011268" y="4960439"/>
                  <a:ext cx="1629422" cy="620602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进入</a:t>
                  </a:r>
                  <a:r>
                    <a:rPr lang="en-US" altLang="zh-CN" sz="1600" b="1" dirty="0">
                      <a:solidFill>
                        <a:srgbClr val="EA3823"/>
                      </a:solidFill>
                      <a:latin typeface="+mj-lt"/>
                    </a:rPr>
                    <a:t>apache</a:t>
                  </a: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孵化器</a:t>
                  </a:r>
                  <a:endParaRPr lang="en-US" sz="1200" dirty="0">
                    <a:solidFill>
                      <a:srgbClr val="EA382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" name="Inhaltsplatzhalter 4">
                  <a:extLst>
                    <a:ext uri="{FF2B5EF4-FFF2-40B4-BE49-F238E27FC236}">
                      <a16:creationId xmlns:a16="http://schemas.microsoft.com/office/drawing/2014/main" id="{DC9FB303-6E21-C647-AC46-1B63EA73966D}"/>
                    </a:ext>
                  </a:extLst>
                </p:cNvPr>
                <p:cNvSpPr txBox="1"/>
                <p:nvPr/>
              </p:nvSpPr>
              <p:spPr>
                <a:xfrm>
                  <a:off x="7419133" y="2462377"/>
                  <a:ext cx="1942867" cy="10860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1.0.1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1.0.2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1.0.3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相继推出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1.0.1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63" name="Group 49">
                  <a:extLst>
                    <a:ext uri="{FF2B5EF4-FFF2-40B4-BE49-F238E27FC236}">
                      <a16:creationId xmlns:a16="http://schemas.microsoft.com/office/drawing/2014/main" id="{F57DE097-533A-9C40-9638-79525C14A2D6}"/>
                    </a:ext>
                  </a:extLst>
                </p:cNvPr>
                <p:cNvGrpSpPr/>
                <p:nvPr/>
              </p:nvGrpSpPr>
              <p:grpSpPr>
                <a:xfrm>
                  <a:off x="5094115" y="5630589"/>
                  <a:ext cx="477837" cy="398463"/>
                  <a:chOff x="10987088" y="1993900"/>
                  <a:chExt cx="477837" cy="398463"/>
                </a:xfrm>
                <a:solidFill>
                  <a:schemeClr val="bg1"/>
                </a:solidFill>
              </p:grpSpPr>
              <p:sp>
                <p:nvSpPr>
                  <p:cNvPr id="86" name="Freeform 107">
                    <a:extLst>
                      <a:ext uri="{FF2B5EF4-FFF2-40B4-BE49-F238E27FC236}">
                        <a16:creationId xmlns:a16="http://schemas.microsoft.com/office/drawing/2014/main" id="{8F0ABA16-A855-D344-BFC6-84A8C2EA66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87088" y="1993900"/>
                    <a:ext cx="396875" cy="398463"/>
                  </a:xfrm>
                  <a:custGeom>
                    <a:avLst/>
                    <a:gdLst>
                      <a:gd name="T0" fmla="*/ 0 w 2745"/>
                      <a:gd name="T1" fmla="*/ 0 h 2770"/>
                      <a:gd name="T2" fmla="*/ 371 w 2745"/>
                      <a:gd name="T3" fmla="*/ 0 h 2770"/>
                      <a:gd name="T4" fmla="*/ 371 w 2745"/>
                      <a:gd name="T5" fmla="*/ 2398 h 2770"/>
                      <a:gd name="T6" fmla="*/ 2745 w 2745"/>
                      <a:gd name="T7" fmla="*/ 2398 h 2770"/>
                      <a:gd name="T8" fmla="*/ 2745 w 2745"/>
                      <a:gd name="T9" fmla="*/ 2770 h 2770"/>
                      <a:gd name="T10" fmla="*/ 0 w 2745"/>
                      <a:gd name="T11" fmla="*/ 2770 h 2770"/>
                      <a:gd name="T12" fmla="*/ 0 w 2745"/>
                      <a:gd name="T13" fmla="*/ 0 h 2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745" h="2770">
                        <a:moveTo>
                          <a:pt x="0" y="0"/>
                        </a:moveTo>
                        <a:lnTo>
                          <a:pt x="371" y="0"/>
                        </a:lnTo>
                        <a:lnTo>
                          <a:pt x="371" y="2398"/>
                        </a:lnTo>
                        <a:lnTo>
                          <a:pt x="2745" y="2398"/>
                        </a:lnTo>
                        <a:lnTo>
                          <a:pt x="2745" y="2770"/>
                        </a:lnTo>
                        <a:lnTo>
                          <a:pt x="0" y="27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08">
                    <a:extLst>
                      <a:ext uri="{FF2B5EF4-FFF2-40B4-BE49-F238E27FC236}">
                        <a16:creationId xmlns:a16="http://schemas.microsoft.com/office/drawing/2014/main" id="{51179690-35BE-FC4E-B6A1-FBD2260360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66463" y="2047875"/>
                    <a:ext cx="398462" cy="249238"/>
                  </a:xfrm>
                  <a:custGeom>
                    <a:avLst/>
                    <a:gdLst>
                      <a:gd name="T0" fmla="*/ 2761 w 2761"/>
                      <a:gd name="T1" fmla="*/ 0 h 1725"/>
                      <a:gd name="T2" fmla="*/ 2559 w 2761"/>
                      <a:gd name="T3" fmla="*/ 1146 h 1725"/>
                      <a:gd name="T4" fmla="*/ 2274 w 2761"/>
                      <a:gd name="T5" fmla="*/ 861 h 1725"/>
                      <a:gd name="T6" fmla="*/ 1411 w 2761"/>
                      <a:gd name="T7" fmla="*/ 1725 h 1725"/>
                      <a:gd name="T8" fmla="*/ 864 w 2761"/>
                      <a:gd name="T9" fmla="*/ 1177 h 1725"/>
                      <a:gd name="T10" fmla="*/ 349 w 2761"/>
                      <a:gd name="T11" fmla="*/ 1693 h 1725"/>
                      <a:gd name="T12" fmla="*/ 0 w 2761"/>
                      <a:gd name="T13" fmla="*/ 1341 h 1725"/>
                      <a:gd name="T14" fmla="*/ 864 w 2761"/>
                      <a:gd name="T15" fmla="*/ 476 h 1725"/>
                      <a:gd name="T16" fmla="*/ 1411 w 2761"/>
                      <a:gd name="T17" fmla="*/ 1025 h 1725"/>
                      <a:gd name="T18" fmla="*/ 1924 w 2761"/>
                      <a:gd name="T19" fmla="*/ 509 h 1725"/>
                      <a:gd name="T20" fmla="*/ 1618 w 2761"/>
                      <a:gd name="T21" fmla="*/ 202 h 1725"/>
                      <a:gd name="T22" fmla="*/ 2761 w 2761"/>
                      <a:gd name="T23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61" h="1725">
                        <a:moveTo>
                          <a:pt x="2761" y="0"/>
                        </a:moveTo>
                        <a:lnTo>
                          <a:pt x="2559" y="1146"/>
                        </a:lnTo>
                        <a:lnTo>
                          <a:pt x="2274" y="861"/>
                        </a:lnTo>
                        <a:lnTo>
                          <a:pt x="1411" y="1725"/>
                        </a:lnTo>
                        <a:lnTo>
                          <a:pt x="864" y="1177"/>
                        </a:lnTo>
                        <a:lnTo>
                          <a:pt x="349" y="1693"/>
                        </a:lnTo>
                        <a:lnTo>
                          <a:pt x="0" y="1341"/>
                        </a:lnTo>
                        <a:lnTo>
                          <a:pt x="864" y="476"/>
                        </a:lnTo>
                        <a:lnTo>
                          <a:pt x="1411" y="1025"/>
                        </a:lnTo>
                        <a:lnTo>
                          <a:pt x="1924" y="509"/>
                        </a:lnTo>
                        <a:lnTo>
                          <a:pt x="1618" y="202"/>
                        </a:lnTo>
                        <a:lnTo>
                          <a:pt x="276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4" name="Group 52">
                  <a:extLst>
                    <a:ext uri="{FF2B5EF4-FFF2-40B4-BE49-F238E27FC236}">
                      <a16:creationId xmlns:a16="http://schemas.microsoft.com/office/drawing/2014/main" id="{4E9DC469-D5E9-0740-8214-A1A02D528DC7}"/>
                    </a:ext>
                  </a:extLst>
                </p:cNvPr>
                <p:cNvGrpSpPr/>
                <p:nvPr/>
              </p:nvGrpSpPr>
              <p:grpSpPr>
                <a:xfrm>
                  <a:off x="3577625" y="2189348"/>
                  <a:ext cx="463550" cy="407988"/>
                  <a:chOff x="10059988" y="2759075"/>
                  <a:chExt cx="463550" cy="407988"/>
                </a:xfrm>
                <a:solidFill>
                  <a:schemeClr val="bg1"/>
                </a:solidFill>
              </p:grpSpPr>
              <p:sp>
                <p:nvSpPr>
                  <p:cNvPr id="82" name="Freeform 182">
                    <a:extLst>
                      <a:ext uri="{FF2B5EF4-FFF2-40B4-BE49-F238E27FC236}">
                        <a16:creationId xmlns:a16="http://schemas.microsoft.com/office/drawing/2014/main" id="{3032B70C-A2CA-A248-828F-A4EB8518DE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759075"/>
                    <a:ext cx="463550" cy="168275"/>
                  </a:xfrm>
                  <a:custGeom>
                    <a:avLst/>
                    <a:gdLst>
                      <a:gd name="T0" fmla="*/ 1606 w 3212"/>
                      <a:gd name="T1" fmla="*/ 0 h 1164"/>
                      <a:gd name="T2" fmla="*/ 1815 w 3212"/>
                      <a:gd name="T3" fmla="*/ 5 h 1164"/>
                      <a:gd name="T4" fmla="*/ 2016 w 3212"/>
                      <a:gd name="T5" fmla="*/ 19 h 1164"/>
                      <a:gd name="T6" fmla="*/ 2208 w 3212"/>
                      <a:gd name="T7" fmla="*/ 43 h 1164"/>
                      <a:gd name="T8" fmla="*/ 2388 w 3212"/>
                      <a:gd name="T9" fmla="*/ 74 h 1164"/>
                      <a:gd name="T10" fmla="*/ 2554 w 3212"/>
                      <a:gd name="T11" fmla="*/ 112 h 1164"/>
                      <a:gd name="T12" fmla="*/ 2706 w 3212"/>
                      <a:gd name="T13" fmla="*/ 158 h 1164"/>
                      <a:gd name="T14" fmla="*/ 2841 w 3212"/>
                      <a:gd name="T15" fmla="*/ 210 h 1164"/>
                      <a:gd name="T16" fmla="*/ 2958 w 3212"/>
                      <a:gd name="T17" fmla="*/ 268 h 1164"/>
                      <a:gd name="T18" fmla="*/ 3055 w 3212"/>
                      <a:gd name="T19" fmla="*/ 331 h 1164"/>
                      <a:gd name="T20" fmla="*/ 3130 w 3212"/>
                      <a:gd name="T21" fmla="*/ 398 h 1164"/>
                      <a:gd name="T22" fmla="*/ 3182 w 3212"/>
                      <a:gd name="T23" fmla="*/ 469 h 1164"/>
                      <a:gd name="T24" fmla="*/ 3209 w 3212"/>
                      <a:gd name="T25" fmla="*/ 544 h 1164"/>
                      <a:gd name="T26" fmla="*/ 3209 w 3212"/>
                      <a:gd name="T27" fmla="*/ 620 h 1164"/>
                      <a:gd name="T28" fmla="*/ 3182 w 3212"/>
                      <a:gd name="T29" fmla="*/ 695 h 1164"/>
                      <a:gd name="T30" fmla="*/ 3130 w 3212"/>
                      <a:gd name="T31" fmla="*/ 766 h 1164"/>
                      <a:gd name="T32" fmla="*/ 3055 w 3212"/>
                      <a:gd name="T33" fmla="*/ 833 h 1164"/>
                      <a:gd name="T34" fmla="*/ 2958 w 3212"/>
                      <a:gd name="T35" fmla="*/ 896 h 1164"/>
                      <a:gd name="T36" fmla="*/ 2841 w 3212"/>
                      <a:gd name="T37" fmla="*/ 954 h 1164"/>
                      <a:gd name="T38" fmla="*/ 2706 w 3212"/>
                      <a:gd name="T39" fmla="*/ 1006 h 1164"/>
                      <a:gd name="T40" fmla="*/ 2554 w 3212"/>
                      <a:gd name="T41" fmla="*/ 1052 h 1164"/>
                      <a:gd name="T42" fmla="*/ 2388 w 3212"/>
                      <a:gd name="T43" fmla="*/ 1090 h 1164"/>
                      <a:gd name="T44" fmla="*/ 2208 w 3212"/>
                      <a:gd name="T45" fmla="*/ 1122 h 1164"/>
                      <a:gd name="T46" fmla="*/ 2016 w 3212"/>
                      <a:gd name="T47" fmla="*/ 1145 h 1164"/>
                      <a:gd name="T48" fmla="*/ 1815 w 3212"/>
                      <a:gd name="T49" fmla="*/ 1159 h 1164"/>
                      <a:gd name="T50" fmla="*/ 1606 w 3212"/>
                      <a:gd name="T51" fmla="*/ 1164 h 1164"/>
                      <a:gd name="T52" fmla="*/ 1397 w 3212"/>
                      <a:gd name="T53" fmla="*/ 1159 h 1164"/>
                      <a:gd name="T54" fmla="*/ 1195 w 3212"/>
                      <a:gd name="T55" fmla="*/ 1145 h 1164"/>
                      <a:gd name="T56" fmla="*/ 1004 w 3212"/>
                      <a:gd name="T57" fmla="*/ 1122 h 1164"/>
                      <a:gd name="T58" fmla="*/ 824 w 3212"/>
                      <a:gd name="T59" fmla="*/ 1090 h 1164"/>
                      <a:gd name="T60" fmla="*/ 658 w 3212"/>
                      <a:gd name="T61" fmla="*/ 1052 h 1164"/>
                      <a:gd name="T62" fmla="*/ 506 w 3212"/>
                      <a:gd name="T63" fmla="*/ 1006 h 1164"/>
                      <a:gd name="T64" fmla="*/ 371 w 3212"/>
                      <a:gd name="T65" fmla="*/ 954 h 1164"/>
                      <a:gd name="T66" fmla="*/ 254 w 3212"/>
                      <a:gd name="T67" fmla="*/ 896 h 1164"/>
                      <a:gd name="T68" fmla="*/ 157 w 3212"/>
                      <a:gd name="T69" fmla="*/ 833 h 1164"/>
                      <a:gd name="T70" fmla="*/ 82 w 3212"/>
                      <a:gd name="T71" fmla="*/ 766 h 1164"/>
                      <a:gd name="T72" fmla="*/ 30 w 3212"/>
                      <a:gd name="T73" fmla="*/ 695 h 1164"/>
                      <a:gd name="T74" fmla="*/ 3 w 3212"/>
                      <a:gd name="T75" fmla="*/ 620 h 1164"/>
                      <a:gd name="T76" fmla="*/ 3 w 3212"/>
                      <a:gd name="T77" fmla="*/ 544 h 1164"/>
                      <a:gd name="T78" fmla="*/ 30 w 3212"/>
                      <a:gd name="T79" fmla="*/ 469 h 1164"/>
                      <a:gd name="T80" fmla="*/ 82 w 3212"/>
                      <a:gd name="T81" fmla="*/ 398 h 1164"/>
                      <a:gd name="T82" fmla="*/ 157 w 3212"/>
                      <a:gd name="T83" fmla="*/ 331 h 1164"/>
                      <a:gd name="T84" fmla="*/ 254 w 3212"/>
                      <a:gd name="T85" fmla="*/ 268 h 1164"/>
                      <a:gd name="T86" fmla="*/ 371 w 3212"/>
                      <a:gd name="T87" fmla="*/ 210 h 1164"/>
                      <a:gd name="T88" fmla="*/ 506 w 3212"/>
                      <a:gd name="T89" fmla="*/ 158 h 1164"/>
                      <a:gd name="T90" fmla="*/ 658 w 3212"/>
                      <a:gd name="T91" fmla="*/ 112 h 1164"/>
                      <a:gd name="T92" fmla="*/ 824 w 3212"/>
                      <a:gd name="T93" fmla="*/ 74 h 1164"/>
                      <a:gd name="T94" fmla="*/ 1004 w 3212"/>
                      <a:gd name="T95" fmla="*/ 43 h 1164"/>
                      <a:gd name="T96" fmla="*/ 1195 w 3212"/>
                      <a:gd name="T97" fmla="*/ 19 h 1164"/>
                      <a:gd name="T98" fmla="*/ 1397 w 3212"/>
                      <a:gd name="T99" fmla="*/ 5 h 1164"/>
                      <a:gd name="T100" fmla="*/ 1606 w 3212"/>
                      <a:gd name="T101" fmla="*/ 0 h 1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3212" h="1164">
                        <a:moveTo>
                          <a:pt x="1606" y="0"/>
                        </a:moveTo>
                        <a:lnTo>
                          <a:pt x="1606" y="0"/>
                        </a:lnTo>
                        <a:lnTo>
                          <a:pt x="1712" y="2"/>
                        </a:lnTo>
                        <a:lnTo>
                          <a:pt x="1815" y="5"/>
                        </a:lnTo>
                        <a:lnTo>
                          <a:pt x="1917" y="11"/>
                        </a:lnTo>
                        <a:lnTo>
                          <a:pt x="2016" y="19"/>
                        </a:lnTo>
                        <a:lnTo>
                          <a:pt x="2114" y="30"/>
                        </a:lnTo>
                        <a:lnTo>
                          <a:pt x="2208" y="43"/>
                        </a:lnTo>
                        <a:lnTo>
                          <a:pt x="2299" y="57"/>
                        </a:lnTo>
                        <a:lnTo>
                          <a:pt x="2388" y="74"/>
                        </a:lnTo>
                        <a:lnTo>
                          <a:pt x="2472" y="92"/>
                        </a:lnTo>
                        <a:lnTo>
                          <a:pt x="2554" y="112"/>
                        </a:lnTo>
                        <a:lnTo>
                          <a:pt x="2632" y="135"/>
                        </a:lnTo>
                        <a:lnTo>
                          <a:pt x="2706" y="158"/>
                        </a:lnTo>
                        <a:lnTo>
                          <a:pt x="2775" y="183"/>
                        </a:lnTo>
                        <a:lnTo>
                          <a:pt x="2841" y="210"/>
                        </a:lnTo>
                        <a:lnTo>
                          <a:pt x="2902" y="238"/>
                        </a:lnTo>
                        <a:lnTo>
                          <a:pt x="2958" y="268"/>
                        </a:lnTo>
                        <a:lnTo>
                          <a:pt x="3009" y="299"/>
                        </a:lnTo>
                        <a:lnTo>
                          <a:pt x="3055" y="331"/>
                        </a:lnTo>
                        <a:lnTo>
                          <a:pt x="3096" y="364"/>
                        </a:lnTo>
                        <a:lnTo>
                          <a:pt x="3130" y="398"/>
                        </a:lnTo>
                        <a:lnTo>
                          <a:pt x="3159" y="433"/>
                        </a:lnTo>
                        <a:lnTo>
                          <a:pt x="3182" y="469"/>
                        </a:lnTo>
                        <a:lnTo>
                          <a:pt x="3199" y="506"/>
                        </a:lnTo>
                        <a:lnTo>
                          <a:pt x="3209" y="544"/>
                        </a:lnTo>
                        <a:lnTo>
                          <a:pt x="3212" y="582"/>
                        </a:lnTo>
                        <a:lnTo>
                          <a:pt x="3209" y="620"/>
                        </a:lnTo>
                        <a:lnTo>
                          <a:pt x="3199" y="658"/>
                        </a:lnTo>
                        <a:lnTo>
                          <a:pt x="3182" y="695"/>
                        </a:lnTo>
                        <a:lnTo>
                          <a:pt x="3159" y="731"/>
                        </a:lnTo>
                        <a:lnTo>
                          <a:pt x="3130" y="766"/>
                        </a:lnTo>
                        <a:lnTo>
                          <a:pt x="3096" y="800"/>
                        </a:lnTo>
                        <a:lnTo>
                          <a:pt x="3055" y="833"/>
                        </a:lnTo>
                        <a:lnTo>
                          <a:pt x="3009" y="865"/>
                        </a:lnTo>
                        <a:lnTo>
                          <a:pt x="2958" y="896"/>
                        </a:lnTo>
                        <a:lnTo>
                          <a:pt x="2902" y="926"/>
                        </a:lnTo>
                        <a:lnTo>
                          <a:pt x="2841" y="954"/>
                        </a:lnTo>
                        <a:lnTo>
                          <a:pt x="2775" y="981"/>
                        </a:lnTo>
                        <a:lnTo>
                          <a:pt x="2706" y="1006"/>
                        </a:lnTo>
                        <a:lnTo>
                          <a:pt x="2632" y="1030"/>
                        </a:lnTo>
                        <a:lnTo>
                          <a:pt x="2554" y="1052"/>
                        </a:lnTo>
                        <a:lnTo>
                          <a:pt x="2472" y="1072"/>
                        </a:lnTo>
                        <a:lnTo>
                          <a:pt x="2388" y="1090"/>
                        </a:lnTo>
                        <a:lnTo>
                          <a:pt x="2299" y="1107"/>
                        </a:lnTo>
                        <a:lnTo>
                          <a:pt x="2208" y="1122"/>
                        </a:lnTo>
                        <a:lnTo>
                          <a:pt x="2114" y="1134"/>
                        </a:lnTo>
                        <a:lnTo>
                          <a:pt x="2016" y="1145"/>
                        </a:lnTo>
                        <a:lnTo>
                          <a:pt x="1917" y="1153"/>
                        </a:lnTo>
                        <a:lnTo>
                          <a:pt x="1815" y="1159"/>
                        </a:lnTo>
                        <a:lnTo>
                          <a:pt x="1712" y="1163"/>
                        </a:lnTo>
                        <a:lnTo>
                          <a:pt x="1606" y="1164"/>
                        </a:lnTo>
                        <a:lnTo>
                          <a:pt x="1500" y="1163"/>
                        </a:lnTo>
                        <a:lnTo>
                          <a:pt x="1397" y="1159"/>
                        </a:lnTo>
                        <a:lnTo>
                          <a:pt x="1295" y="1153"/>
                        </a:lnTo>
                        <a:lnTo>
                          <a:pt x="1195" y="1145"/>
                        </a:lnTo>
                        <a:lnTo>
                          <a:pt x="1098" y="1134"/>
                        </a:lnTo>
                        <a:lnTo>
                          <a:pt x="1004" y="1122"/>
                        </a:lnTo>
                        <a:lnTo>
                          <a:pt x="912" y="1107"/>
                        </a:lnTo>
                        <a:lnTo>
                          <a:pt x="824" y="1090"/>
                        </a:lnTo>
                        <a:lnTo>
                          <a:pt x="739" y="1072"/>
                        </a:lnTo>
                        <a:lnTo>
                          <a:pt x="658" y="1052"/>
                        </a:lnTo>
                        <a:lnTo>
                          <a:pt x="580" y="1030"/>
                        </a:lnTo>
                        <a:lnTo>
                          <a:pt x="506" y="1006"/>
                        </a:lnTo>
                        <a:lnTo>
                          <a:pt x="436" y="981"/>
                        </a:lnTo>
                        <a:lnTo>
                          <a:pt x="371" y="954"/>
                        </a:lnTo>
                        <a:lnTo>
                          <a:pt x="310" y="926"/>
                        </a:lnTo>
                        <a:lnTo>
                          <a:pt x="254" y="896"/>
                        </a:lnTo>
                        <a:lnTo>
                          <a:pt x="203" y="865"/>
                        </a:lnTo>
                        <a:lnTo>
                          <a:pt x="157" y="833"/>
                        </a:lnTo>
                        <a:lnTo>
                          <a:pt x="116" y="800"/>
                        </a:lnTo>
                        <a:lnTo>
                          <a:pt x="82" y="766"/>
                        </a:lnTo>
                        <a:lnTo>
                          <a:pt x="53" y="731"/>
                        </a:lnTo>
                        <a:lnTo>
                          <a:pt x="30" y="695"/>
                        </a:lnTo>
                        <a:lnTo>
                          <a:pt x="13" y="658"/>
                        </a:lnTo>
                        <a:lnTo>
                          <a:pt x="3" y="620"/>
                        </a:lnTo>
                        <a:lnTo>
                          <a:pt x="0" y="582"/>
                        </a:lnTo>
                        <a:lnTo>
                          <a:pt x="3" y="544"/>
                        </a:lnTo>
                        <a:lnTo>
                          <a:pt x="13" y="506"/>
                        </a:lnTo>
                        <a:lnTo>
                          <a:pt x="30" y="469"/>
                        </a:lnTo>
                        <a:lnTo>
                          <a:pt x="53" y="433"/>
                        </a:lnTo>
                        <a:lnTo>
                          <a:pt x="82" y="398"/>
                        </a:lnTo>
                        <a:lnTo>
                          <a:pt x="116" y="364"/>
                        </a:lnTo>
                        <a:lnTo>
                          <a:pt x="157" y="331"/>
                        </a:lnTo>
                        <a:lnTo>
                          <a:pt x="203" y="299"/>
                        </a:lnTo>
                        <a:lnTo>
                          <a:pt x="254" y="268"/>
                        </a:lnTo>
                        <a:lnTo>
                          <a:pt x="310" y="238"/>
                        </a:lnTo>
                        <a:lnTo>
                          <a:pt x="371" y="210"/>
                        </a:lnTo>
                        <a:lnTo>
                          <a:pt x="436" y="183"/>
                        </a:lnTo>
                        <a:lnTo>
                          <a:pt x="506" y="158"/>
                        </a:lnTo>
                        <a:lnTo>
                          <a:pt x="580" y="135"/>
                        </a:lnTo>
                        <a:lnTo>
                          <a:pt x="658" y="112"/>
                        </a:lnTo>
                        <a:lnTo>
                          <a:pt x="739" y="92"/>
                        </a:lnTo>
                        <a:lnTo>
                          <a:pt x="824" y="74"/>
                        </a:lnTo>
                        <a:lnTo>
                          <a:pt x="912" y="57"/>
                        </a:lnTo>
                        <a:lnTo>
                          <a:pt x="1004" y="43"/>
                        </a:lnTo>
                        <a:lnTo>
                          <a:pt x="1098" y="30"/>
                        </a:lnTo>
                        <a:lnTo>
                          <a:pt x="1195" y="19"/>
                        </a:lnTo>
                        <a:lnTo>
                          <a:pt x="1295" y="11"/>
                        </a:lnTo>
                        <a:lnTo>
                          <a:pt x="1397" y="5"/>
                        </a:lnTo>
                        <a:lnTo>
                          <a:pt x="1500" y="2"/>
                        </a:lnTo>
                        <a:lnTo>
                          <a:pt x="160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83">
                    <a:extLst>
                      <a:ext uri="{FF2B5EF4-FFF2-40B4-BE49-F238E27FC236}">
                        <a16:creationId xmlns:a16="http://schemas.microsoft.com/office/drawing/2014/main" id="{C342F8F1-6251-B547-A99D-85C7BE06E0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17825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8"/>
                      <a:gd name="T2" fmla="*/ 256 w 3212"/>
                      <a:gd name="T3" fmla="*/ 114 h 648"/>
                      <a:gd name="T4" fmla="*/ 442 w 3212"/>
                      <a:gd name="T5" fmla="*/ 179 h 648"/>
                      <a:gd name="T6" fmla="*/ 647 w 3212"/>
                      <a:gd name="T7" fmla="*/ 233 h 648"/>
                      <a:gd name="T8" fmla="*/ 869 w 3212"/>
                      <a:gd name="T9" fmla="*/ 277 h 648"/>
                      <a:gd name="T10" fmla="*/ 1103 w 3212"/>
                      <a:gd name="T11" fmla="*/ 310 h 648"/>
                      <a:gd name="T12" fmla="*/ 1349 w 3212"/>
                      <a:gd name="T13" fmla="*/ 330 h 648"/>
                      <a:gd name="T14" fmla="*/ 1606 w 3212"/>
                      <a:gd name="T15" fmla="*/ 338 h 648"/>
                      <a:gd name="T16" fmla="*/ 1862 w 3212"/>
                      <a:gd name="T17" fmla="*/ 330 h 648"/>
                      <a:gd name="T18" fmla="*/ 2109 w 3212"/>
                      <a:gd name="T19" fmla="*/ 310 h 648"/>
                      <a:gd name="T20" fmla="*/ 2343 w 3212"/>
                      <a:gd name="T21" fmla="*/ 277 h 648"/>
                      <a:gd name="T22" fmla="*/ 2564 w 3212"/>
                      <a:gd name="T23" fmla="*/ 233 h 648"/>
                      <a:gd name="T24" fmla="*/ 2769 w 3212"/>
                      <a:gd name="T25" fmla="*/ 179 h 648"/>
                      <a:gd name="T26" fmla="*/ 2957 w 3212"/>
                      <a:gd name="T27" fmla="*/ 114 h 648"/>
                      <a:gd name="T28" fmla="*/ 3125 w 3212"/>
                      <a:gd name="T29" fmla="*/ 40 h 648"/>
                      <a:gd name="T30" fmla="*/ 3209 w 3212"/>
                      <a:gd name="T31" fmla="*/ 33 h 648"/>
                      <a:gd name="T32" fmla="*/ 3209 w 3212"/>
                      <a:gd name="T33" fmla="*/ 104 h 648"/>
                      <a:gd name="T34" fmla="*/ 3182 w 3212"/>
                      <a:gd name="T35" fmla="*/ 179 h 648"/>
                      <a:gd name="T36" fmla="*/ 3130 w 3212"/>
                      <a:gd name="T37" fmla="*/ 250 h 648"/>
                      <a:gd name="T38" fmla="*/ 3055 w 3212"/>
                      <a:gd name="T39" fmla="*/ 317 h 648"/>
                      <a:gd name="T40" fmla="*/ 2958 w 3212"/>
                      <a:gd name="T41" fmla="*/ 381 h 648"/>
                      <a:gd name="T42" fmla="*/ 2841 w 3212"/>
                      <a:gd name="T43" fmla="*/ 439 h 648"/>
                      <a:gd name="T44" fmla="*/ 2706 w 3212"/>
                      <a:gd name="T45" fmla="*/ 491 h 648"/>
                      <a:gd name="T46" fmla="*/ 2554 w 3212"/>
                      <a:gd name="T47" fmla="*/ 536 h 648"/>
                      <a:gd name="T48" fmla="*/ 2388 w 3212"/>
                      <a:gd name="T49" fmla="*/ 575 h 648"/>
                      <a:gd name="T50" fmla="*/ 2208 w 3212"/>
                      <a:gd name="T51" fmla="*/ 606 h 648"/>
                      <a:gd name="T52" fmla="*/ 2016 w 3212"/>
                      <a:gd name="T53" fmla="*/ 629 h 648"/>
                      <a:gd name="T54" fmla="*/ 1815 w 3212"/>
                      <a:gd name="T55" fmla="*/ 644 h 648"/>
                      <a:gd name="T56" fmla="*/ 1606 w 3212"/>
                      <a:gd name="T57" fmla="*/ 648 h 648"/>
                      <a:gd name="T58" fmla="*/ 1397 w 3212"/>
                      <a:gd name="T59" fmla="*/ 644 h 648"/>
                      <a:gd name="T60" fmla="*/ 1195 w 3212"/>
                      <a:gd name="T61" fmla="*/ 629 h 648"/>
                      <a:gd name="T62" fmla="*/ 1004 w 3212"/>
                      <a:gd name="T63" fmla="*/ 606 h 648"/>
                      <a:gd name="T64" fmla="*/ 824 w 3212"/>
                      <a:gd name="T65" fmla="*/ 575 h 648"/>
                      <a:gd name="T66" fmla="*/ 658 w 3212"/>
                      <a:gd name="T67" fmla="*/ 536 h 648"/>
                      <a:gd name="T68" fmla="*/ 506 w 3212"/>
                      <a:gd name="T69" fmla="*/ 491 h 648"/>
                      <a:gd name="T70" fmla="*/ 371 w 3212"/>
                      <a:gd name="T71" fmla="*/ 439 h 648"/>
                      <a:gd name="T72" fmla="*/ 254 w 3212"/>
                      <a:gd name="T73" fmla="*/ 381 h 648"/>
                      <a:gd name="T74" fmla="*/ 157 w 3212"/>
                      <a:gd name="T75" fmla="*/ 317 h 648"/>
                      <a:gd name="T76" fmla="*/ 82 w 3212"/>
                      <a:gd name="T77" fmla="*/ 250 h 648"/>
                      <a:gd name="T78" fmla="*/ 30 w 3212"/>
                      <a:gd name="T79" fmla="*/ 179 h 648"/>
                      <a:gd name="T80" fmla="*/ 3 w 3212"/>
                      <a:gd name="T81" fmla="*/ 104 h 648"/>
                      <a:gd name="T82" fmla="*/ 3 w 3212"/>
                      <a:gd name="T83" fmla="*/ 33 h 6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8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9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6"/>
                        </a:lnTo>
                        <a:lnTo>
                          <a:pt x="1606" y="338"/>
                        </a:lnTo>
                        <a:lnTo>
                          <a:pt x="1735" y="336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9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9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50"/>
                        </a:lnTo>
                        <a:lnTo>
                          <a:pt x="2958" y="381"/>
                        </a:lnTo>
                        <a:lnTo>
                          <a:pt x="2902" y="410"/>
                        </a:lnTo>
                        <a:lnTo>
                          <a:pt x="2841" y="439"/>
                        </a:lnTo>
                        <a:lnTo>
                          <a:pt x="2775" y="465"/>
                        </a:lnTo>
                        <a:lnTo>
                          <a:pt x="2706" y="491"/>
                        </a:lnTo>
                        <a:lnTo>
                          <a:pt x="2632" y="514"/>
                        </a:lnTo>
                        <a:lnTo>
                          <a:pt x="2554" y="536"/>
                        </a:lnTo>
                        <a:lnTo>
                          <a:pt x="2472" y="557"/>
                        </a:lnTo>
                        <a:lnTo>
                          <a:pt x="2388" y="575"/>
                        </a:lnTo>
                        <a:lnTo>
                          <a:pt x="2299" y="592"/>
                        </a:lnTo>
                        <a:lnTo>
                          <a:pt x="2208" y="606"/>
                        </a:lnTo>
                        <a:lnTo>
                          <a:pt x="2114" y="619"/>
                        </a:lnTo>
                        <a:lnTo>
                          <a:pt x="2016" y="629"/>
                        </a:lnTo>
                        <a:lnTo>
                          <a:pt x="1917" y="638"/>
                        </a:lnTo>
                        <a:lnTo>
                          <a:pt x="1815" y="644"/>
                        </a:lnTo>
                        <a:lnTo>
                          <a:pt x="1712" y="647"/>
                        </a:lnTo>
                        <a:lnTo>
                          <a:pt x="1606" y="648"/>
                        </a:lnTo>
                        <a:lnTo>
                          <a:pt x="1500" y="647"/>
                        </a:lnTo>
                        <a:lnTo>
                          <a:pt x="1397" y="644"/>
                        </a:lnTo>
                        <a:lnTo>
                          <a:pt x="1295" y="638"/>
                        </a:lnTo>
                        <a:lnTo>
                          <a:pt x="1195" y="629"/>
                        </a:lnTo>
                        <a:lnTo>
                          <a:pt x="1098" y="619"/>
                        </a:lnTo>
                        <a:lnTo>
                          <a:pt x="1004" y="606"/>
                        </a:lnTo>
                        <a:lnTo>
                          <a:pt x="912" y="592"/>
                        </a:lnTo>
                        <a:lnTo>
                          <a:pt x="824" y="575"/>
                        </a:lnTo>
                        <a:lnTo>
                          <a:pt x="739" y="557"/>
                        </a:lnTo>
                        <a:lnTo>
                          <a:pt x="658" y="536"/>
                        </a:lnTo>
                        <a:lnTo>
                          <a:pt x="580" y="514"/>
                        </a:lnTo>
                        <a:lnTo>
                          <a:pt x="506" y="491"/>
                        </a:lnTo>
                        <a:lnTo>
                          <a:pt x="436" y="465"/>
                        </a:lnTo>
                        <a:lnTo>
                          <a:pt x="371" y="439"/>
                        </a:lnTo>
                        <a:lnTo>
                          <a:pt x="310" y="410"/>
                        </a:lnTo>
                        <a:lnTo>
                          <a:pt x="254" y="381"/>
                        </a:lnTo>
                        <a:lnTo>
                          <a:pt x="203" y="350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9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84">
                    <a:extLst>
                      <a:ext uri="{FF2B5EF4-FFF2-40B4-BE49-F238E27FC236}">
                        <a16:creationId xmlns:a16="http://schemas.microsoft.com/office/drawing/2014/main" id="{80B02012-03CD-0346-BD4C-3AFFE499C0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95613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4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4 h 647"/>
                      <a:gd name="T28" fmla="*/ 3125 w 3212"/>
                      <a:gd name="T29" fmla="*/ 40 h 647"/>
                      <a:gd name="T30" fmla="*/ 3209 w 3212"/>
                      <a:gd name="T31" fmla="*/ 33 h 647"/>
                      <a:gd name="T32" fmla="*/ 3209 w 3212"/>
                      <a:gd name="T33" fmla="*/ 104 h 647"/>
                      <a:gd name="T34" fmla="*/ 3182 w 3212"/>
                      <a:gd name="T35" fmla="*/ 178 h 647"/>
                      <a:gd name="T36" fmla="*/ 3130 w 3212"/>
                      <a:gd name="T37" fmla="*/ 250 h 647"/>
                      <a:gd name="T38" fmla="*/ 3055 w 3212"/>
                      <a:gd name="T39" fmla="*/ 317 h 647"/>
                      <a:gd name="T40" fmla="*/ 2958 w 3212"/>
                      <a:gd name="T41" fmla="*/ 380 h 647"/>
                      <a:gd name="T42" fmla="*/ 2841 w 3212"/>
                      <a:gd name="T43" fmla="*/ 438 h 647"/>
                      <a:gd name="T44" fmla="*/ 2706 w 3212"/>
                      <a:gd name="T45" fmla="*/ 490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3 h 647"/>
                      <a:gd name="T56" fmla="*/ 1606 w 3212"/>
                      <a:gd name="T57" fmla="*/ 647 h 647"/>
                      <a:gd name="T58" fmla="*/ 1397 w 3212"/>
                      <a:gd name="T59" fmla="*/ 643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90 h 647"/>
                      <a:gd name="T70" fmla="*/ 371 w 3212"/>
                      <a:gd name="T71" fmla="*/ 438 h 647"/>
                      <a:gd name="T72" fmla="*/ 254 w 3212"/>
                      <a:gd name="T73" fmla="*/ 380 h 647"/>
                      <a:gd name="T74" fmla="*/ 157 w 3212"/>
                      <a:gd name="T75" fmla="*/ 317 h 647"/>
                      <a:gd name="T76" fmla="*/ 82 w 3212"/>
                      <a:gd name="T77" fmla="*/ 250 h 647"/>
                      <a:gd name="T78" fmla="*/ 30 w 3212"/>
                      <a:gd name="T79" fmla="*/ 178 h 647"/>
                      <a:gd name="T80" fmla="*/ 3 w 3212"/>
                      <a:gd name="T81" fmla="*/ 104 h 647"/>
                      <a:gd name="T82" fmla="*/ 3 w 3212"/>
                      <a:gd name="T83" fmla="*/ 33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8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49"/>
                        </a:lnTo>
                        <a:lnTo>
                          <a:pt x="2958" y="380"/>
                        </a:lnTo>
                        <a:lnTo>
                          <a:pt x="2902" y="409"/>
                        </a:lnTo>
                        <a:lnTo>
                          <a:pt x="2841" y="438"/>
                        </a:lnTo>
                        <a:lnTo>
                          <a:pt x="2775" y="464"/>
                        </a:lnTo>
                        <a:lnTo>
                          <a:pt x="2706" y="490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6"/>
                        </a:lnTo>
                        <a:lnTo>
                          <a:pt x="2388" y="574"/>
                        </a:lnTo>
                        <a:lnTo>
                          <a:pt x="2299" y="591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7"/>
                        </a:lnTo>
                        <a:lnTo>
                          <a:pt x="1815" y="643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3"/>
                        </a:lnTo>
                        <a:lnTo>
                          <a:pt x="1295" y="637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1"/>
                        </a:lnTo>
                        <a:lnTo>
                          <a:pt x="824" y="574"/>
                        </a:lnTo>
                        <a:lnTo>
                          <a:pt x="739" y="556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90"/>
                        </a:lnTo>
                        <a:lnTo>
                          <a:pt x="436" y="464"/>
                        </a:lnTo>
                        <a:lnTo>
                          <a:pt x="371" y="438"/>
                        </a:lnTo>
                        <a:lnTo>
                          <a:pt x="310" y="409"/>
                        </a:lnTo>
                        <a:lnTo>
                          <a:pt x="254" y="380"/>
                        </a:lnTo>
                        <a:lnTo>
                          <a:pt x="203" y="349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8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85">
                    <a:extLst>
                      <a:ext uri="{FF2B5EF4-FFF2-40B4-BE49-F238E27FC236}">
                        <a16:creationId xmlns:a16="http://schemas.microsoft.com/office/drawing/2014/main" id="{E6D8A3C5-C9AD-484E-8626-B6B5F19E2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3074988"/>
                    <a:ext cx="463550" cy="92075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3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3 h 647"/>
                      <a:gd name="T28" fmla="*/ 3125 w 3212"/>
                      <a:gd name="T29" fmla="*/ 40 h 647"/>
                      <a:gd name="T30" fmla="*/ 3209 w 3212"/>
                      <a:gd name="T31" fmla="*/ 32 h 647"/>
                      <a:gd name="T32" fmla="*/ 3209 w 3212"/>
                      <a:gd name="T33" fmla="*/ 103 h 647"/>
                      <a:gd name="T34" fmla="*/ 3182 w 3212"/>
                      <a:gd name="T35" fmla="*/ 178 h 647"/>
                      <a:gd name="T36" fmla="*/ 3130 w 3212"/>
                      <a:gd name="T37" fmla="*/ 249 h 647"/>
                      <a:gd name="T38" fmla="*/ 3055 w 3212"/>
                      <a:gd name="T39" fmla="*/ 316 h 647"/>
                      <a:gd name="T40" fmla="*/ 2958 w 3212"/>
                      <a:gd name="T41" fmla="*/ 379 h 647"/>
                      <a:gd name="T42" fmla="*/ 2841 w 3212"/>
                      <a:gd name="T43" fmla="*/ 437 h 647"/>
                      <a:gd name="T44" fmla="*/ 2706 w 3212"/>
                      <a:gd name="T45" fmla="*/ 489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2 h 647"/>
                      <a:gd name="T56" fmla="*/ 1606 w 3212"/>
                      <a:gd name="T57" fmla="*/ 647 h 647"/>
                      <a:gd name="T58" fmla="*/ 1397 w 3212"/>
                      <a:gd name="T59" fmla="*/ 642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89 h 647"/>
                      <a:gd name="T70" fmla="*/ 371 w 3212"/>
                      <a:gd name="T71" fmla="*/ 437 h 647"/>
                      <a:gd name="T72" fmla="*/ 254 w 3212"/>
                      <a:gd name="T73" fmla="*/ 379 h 647"/>
                      <a:gd name="T74" fmla="*/ 157 w 3212"/>
                      <a:gd name="T75" fmla="*/ 316 h 647"/>
                      <a:gd name="T76" fmla="*/ 82 w 3212"/>
                      <a:gd name="T77" fmla="*/ 249 h 647"/>
                      <a:gd name="T78" fmla="*/ 30 w 3212"/>
                      <a:gd name="T79" fmla="*/ 178 h 647"/>
                      <a:gd name="T80" fmla="*/ 3 w 3212"/>
                      <a:gd name="T81" fmla="*/ 103 h 647"/>
                      <a:gd name="T82" fmla="*/ 3 w 3212"/>
                      <a:gd name="T83" fmla="*/ 3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3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3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2"/>
                        </a:lnTo>
                        <a:lnTo>
                          <a:pt x="3212" y="65"/>
                        </a:lnTo>
                        <a:lnTo>
                          <a:pt x="3209" y="103"/>
                        </a:lnTo>
                        <a:lnTo>
                          <a:pt x="3199" y="141"/>
                        </a:lnTo>
                        <a:lnTo>
                          <a:pt x="3182" y="178"/>
                        </a:lnTo>
                        <a:lnTo>
                          <a:pt x="3159" y="214"/>
                        </a:lnTo>
                        <a:lnTo>
                          <a:pt x="3130" y="249"/>
                        </a:lnTo>
                        <a:lnTo>
                          <a:pt x="3096" y="283"/>
                        </a:lnTo>
                        <a:lnTo>
                          <a:pt x="3055" y="316"/>
                        </a:lnTo>
                        <a:lnTo>
                          <a:pt x="3009" y="348"/>
                        </a:lnTo>
                        <a:lnTo>
                          <a:pt x="2958" y="379"/>
                        </a:lnTo>
                        <a:lnTo>
                          <a:pt x="2902" y="409"/>
                        </a:lnTo>
                        <a:lnTo>
                          <a:pt x="2841" y="437"/>
                        </a:lnTo>
                        <a:lnTo>
                          <a:pt x="2775" y="464"/>
                        </a:lnTo>
                        <a:lnTo>
                          <a:pt x="2706" y="489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5"/>
                        </a:lnTo>
                        <a:lnTo>
                          <a:pt x="2388" y="574"/>
                        </a:lnTo>
                        <a:lnTo>
                          <a:pt x="2299" y="590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6"/>
                        </a:lnTo>
                        <a:lnTo>
                          <a:pt x="1815" y="642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2"/>
                        </a:lnTo>
                        <a:lnTo>
                          <a:pt x="1295" y="636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0"/>
                        </a:lnTo>
                        <a:lnTo>
                          <a:pt x="824" y="574"/>
                        </a:lnTo>
                        <a:lnTo>
                          <a:pt x="739" y="555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89"/>
                        </a:lnTo>
                        <a:lnTo>
                          <a:pt x="436" y="464"/>
                        </a:lnTo>
                        <a:lnTo>
                          <a:pt x="371" y="437"/>
                        </a:lnTo>
                        <a:lnTo>
                          <a:pt x="310" y="409"/>
                        </a:lnTo>
                        <a:lnTo>
                          <a:pt x="254" y="379"/>
                        </a:lnTo>
                        <a:lnTo>
                          <a:pt x="203" y="348"/>
                        </a:lnTo>
                        <a:lnTo>
                          <a:pt x="157" y="316"/>
                        </a:lnTo>
                        <a:lnTo>
                          <a:pt x="116" y="283"/>
                        </a:lnTo>
                        <a:lnTo>
                          <a:pt x="82" y="249"/>
                        </a:lnTo>
                        <a:lnTo>
                          <a:pt x="53" y="214"/>
                        </a:lnTo>
                        <a:lnTo>
                          <a:pt x="30" y="178"/>
                        </a:lnTo>
                        <a:lnTo>
                          <a:pt x="13" y="141"/>
                        </a:lnTo>
                        <a:lnTo>
                          <a:pt x="3" y="103"/>
                        </a:lnTo>
                        <a:lnTo>
                          <a:pt x="0" y="65"/>
                        </a:lnTo>
                        <a:lnTo>
                          <a:pt x="3" y="32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" name="Group 57">
                  <a:extLst>
                    <a:ext uri="{FF2B5EF4-FFF2-40B4-BE49-F238E27FC236}">
                      <a16:creationId xmlns:a16="http://schemas.microsoft.com/office/drawing/2014/main" id="{CF7D7C71-6728-4747-8763-6E418C1F6A2B}"/>
                    </a:ext>
                  </a:extLst>
                </p:cNvPr>
                <p:cNvGrpSpPr/>
                <p:nvPr/>
              </p:nvGrpSpPr>
              <p:grpSpPr>
                <a:xfrm>
                  <a:off x="6632004" y="2173473"/>
                  <a:ext cx="444500" cy="439738"/>
                  <a:chOff x="2587625" y="4291013"/>
                  <a:chExt cx="444500" cy="439738"/>
                </a:xfrm>
                <a:solidFill>
                  <a:schemeClr val="bg1"/>
                </a:solidFill>
              </p:grpSpPr>
              <p:sp>
                <p:nvSpPr>
                  <p:cNvPr id="76" name="Freeform 290">
                    <a:extLst>
                      <a:ext uri="{FF2B5EF4-FFF2-40B4-BE49-F238E27FC236}">
                        <a16:creationId xmlns:a16="http://schemas.microsoft.com/office/drawing/2014/main" id="{FC680107-22BF-F74A-B1CF-A51474E52A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790825" y="4491038"/>
                    <a:ext cx="241300" cy="239713"/>
                  </a:xfrm>
                  <a:custGeom>
                    <a:avLst/>
                    <a:gdLst>
                      <a:gd name="T0" fmla="*/ 582 w 1676"/>
                      <a:gd name="T1" fmla="*/ 282 h 1813"/>
                      <a:gd name="T2" fmla="*/ 453 w 1676"/>
                      <a:gd name="T3" fmla="*/ 343 h 1813"/>
                      <a:gd name="T4" fmla="*/ 344 w 1676"/>
                      <a:gd name="T5" fmla="*/ 449 h 1813"/>
                      <a:gd name="T6" fmla="*/ 274 w 1676"/>
                      <a:gd name="T7" fmla="*/ 582 h 1813"/>
                      <a:gd name="T8" fmla="*/ 246 w 1676"/>
                      <a:gd name="T9" fmla="*/ 729 h 1813"/>
                      <a:gd name="T10" fmla="*/ 260 w 1676"/>
                      <a:gd name="T11" fmla="*/ 878 h 1813"/>
                      <a:gd name="T12" fmla="*/ 316 w 1676"/>
                      <a:gd name="T13" fmla="*/ 1018 h 1813"/>
                      <a:gd name="T14" fmla="*/ 414 w 1676"/>
                      <a:gd name="T15" fmla="*/ 1136 h 1813"/>
                      <a:gd name="T16" fmla="*/ 538 w 1676"/>
                      <a:gd name="T17" fmla="*/ 1212 h 1813"/>
                      <a:gd name="T18" fmla="*/ 673 w 1676"/>
                      <a:gd name="T19" fmla="*/ 1242 h 1813"/>
                      <a:gd name="T20" fmla="*/ 811 w 1676"/>
                      <a:gd name="T21" fmla="*/ 1227 h 1813"/>
                      <a:gd name="T22" fmla="*/ 941 w 1676"/>
                      <a:gd name="T23" fmla="*/ 1166 h 1813"/>
                      <a:gd name="T24" fmla="*/ 1049 w 1676"/>
                      <a:gd name="T25" fmla="*/ 1061 h 1813"/>
                      <a:gd name="T26" fmla="*/ 1119 w 1676"/>
                      <a:gd name="T27" fmla="*/ 927 h 1813"/>
                      <a:gd name="T28" fmla="*/ 1147 w 1676"/>
                      <a:gd name="T29" fmla="*/ 779 h 1813"/>
                      <a:gd name="T30" fmla="*/ 1133 w 1676"/>
                      <a:gd name="T31" fmla="*/ 630 h 1813"/>
                      <a:gd name="T32" fmla="*/ 1077 w 1676"/>
                      <a:gd name="T33" fmla="*/ 491 h 1813"/>
                      <a:gd name="T34" fmla="*/ 980 w 1676"/>
                      <a:gd name="T35" fmla="*/ 374 h 1813"/>
                      <a:gd name="T36" fmla="*/ 855 w 1676"/>
                      <a:gd name="T37" fmla="*/ 298 h 1813"/>
                      <a:gd name="T38" fmla="*/ 720 w 1676"/>
                      <a:gd name="T39" fmla="*/ 267 h 1813"/>
                      <a:gd name="T40" fmla="*/ 781 w 1676"/>
                      <a:gd name="T41" fmla="*/ 5 h 1813"/>
                      <a:gd name="T42" fmla="*/ 946 w 1676"/>
                      <a:gd name="T43" fmla="*/ 49 h 1813"/>
                      <a:gd name="T44" fmla="*/ 1099 w 1676"/>
                      <a:gd name="T45" fmla="*/ 137 h 1813"/>
                      <a:gd name="T46" fmla="*/ 1230 w 1676"/>
                      <a:gd name="T47" fmla="*/ 267 h 1813"/>
                      <a:gd name="T48" fmla="*/ 1324 w 1676"/>
                      <a:gd name="T49" fmla="*/ 424 h 1813"/>
                      <a:gd name="T50" fmla="*/ 1378 w 1676"/>
                      <a:gd name="T51" fmla="*/ 596 h 1813"/>
                      <a:gd name="T52" fmla="*/ 1393 w 1676"/>
                      <a:gd name="T53" fmla="*/ 775 h 1813"/>
                      <a:gd name="T54" fmla="*/ 1368 w 1676"/>
                      <a:gd name="T55" fmla="*/ 953 h 1813"/>
                      <a:gd name="T56" fmla="*/ 1603 w 1676"/>
                      <a:gd name="T57" fmla="*/ 1363 h 1813"/>
                      <a:gd name="T58" fmla="*/ 1656 w 1676"/>
                      <a:gd name="T59" fmla="*/ 1449 h 1813"/>
                      <a:gd name="T60" fmla="*/ 1676 w 1676"/>
                      <a:gd name="T61" fmla="*/ 1550 h 1813"/>
                      <a:gd name="T62" fmla="*/ 1656 w 1676"/>
                      <a:gd name="T63" fmla="*/ 1651 h 1813"/>
                      <a:gd name="T64" fmla="*/ 1603 w 1676"/>
                      <a:gd name="T65" fmla="*/ 1737 h 1813"/>
                      <a:gd name="T66" fmla="*/ 1515 w 1676"/>
                      <a:gd name="T67" fmla="*/ 1798 h 1813"/>
                      <a:gd name="T68" fmla="*/ 1414 w 1676"/>
                      <a:gd name="T69" fmla="*/ 1813 h 1813"/>
                      <a:gd name="T70" fmla="*/ 1316 w 1676"/>
                      <a:gd name="T71" fmla="*/ 1783 h 1813"/>
                      <a:gd name="T72" fmla="*/ 986 w 1676"/>
                      <a:gd name="T73" fmla="*/ 1441 h 1813"/>
                      <a:gd name="T74" fmla="*/ 826 w 1676"/>
                      <a:gd name="T75" fmla="*/ 1496 h 1813"/>
                      <a:gd name="T76" fmla="*/ 660 w 1676"/>
                      <a:gd name="T77" fmla="*/ 1508 h 1813"/>
                      <a:gd name="T78" fmla="*/ 496 w 1676"/>
                      <a:gd name="T79" fmla="*/ 1477 h 1813"/>
                      <a:gd name="T80" fmla="*/ 341 w 1676"/>
                      <a:gd name="T81" fmla="*/ 1404 h 1813"/>
                      <a:gd name="T82" fmla="*/ 204 w 1676"/>
                      <a:gd name="T83" fmla="*/ 1289 h 1813"/>
                      <a:gd name="T84" fmla="*/ 95 w 1676"/>
                      <a:gd name="T85" fmla="*/ 1137 h 1813"/>
                      <a:gd name="T86" fmla="*/ 27 w 1676"/>
                      <a:gd name="T87" fmla="*/ 966 h 1813"/>
                      <a:gd name="T88" fmla="*/ 0 w 1676"/>
                      <a:gd name="T89" fmla="*/ 785 h 1813"/>
                      <a:gd name="T90" fmla="*/ 13 w 1676"/>
                      <a:gd name="T91" fmla="*/ 602 h 1813"/>
                      <a:gd name="T92" fmla="*/ 67 w 1676"/>
                      <a:gd name="T93" fmla="*/ 427 h 1813"/>
                      <a:gd name="T94" fmla="*/ 162 w 1676"/>
                      <a:gd name="T95" fmla="*/ 268 h 1813"/>
                      <a:gd name="T96" fmla="*/ 294 w 1676"/>
                      <a:gd name="T97" fmla="*/ 137 h 1813"/>
                      <a:gd name="T98" fmla="*/ 447 w 1676"/>
                      <a:gd name="T99" fmla="*/ 49 h 1813"/>
                      <a:gd name="T100" fmla="*/ 612 w 1676"/>
                      <a:gd name="T101" fmla="*/ 5 h 18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676" h="1813">
                        <a:moveTo>
                          <a:pt x="673" y="267"/>
                        </a:moveTo>
                        <a:lnTo>
                          <a:pt x="627" y="272"/>
                        </a:lnTo>
                        <a:lnTo>
                          <a:pt x="582" y="282"/>
                        </a:lnTo>
                        <a:lnTo>
                          <a:pt x="538" y="298"/>
                        </a:lnTo>
                        <a:lnTo>
                          <a:pt x="495" y="317"/>
                        </a:lnTo>
                        <a:lnTo>
                          <a:pt x="453" y="343"/>
                        </a:lnTo>
                        <a:lnTo>
                          <a:pt x="414" y="374"/>
                        </a:lnTo>
                        <a:lnTo>
                          <a:pt x="377" y="409"/>
                        </a:lnTo>
                        <a:lnTo>
                          <a:pt x="344" y="449"/>
                        </a:lnTo>
                        <a:lnTo>
                          <a:pt x="316" y="491"/>
                        </a:lnTo>
                        <a:lnTo>
                          <a:pt x="293" y="536"/>
                        </a:lnTo>
                        <a:lnTo>
                          <a:pt x="274" y="582"/>
                        </a:lnTo>
                        <a:lnTo>
                          <a:pt x="260" y="630"/>
                        </a:lnTo>
                        <a:lnTo>
                          <a:pt x="251" y="679"/>
                        </a:lnTo>
                        <a:lnTo>
                          <a:pt x="246" y="729"/>
                        </a:lnTo>
                        <a:lnTo>
                          <a:pt x="246" y="779"/>
                        </a:lnTo>
                        <a:lnTo>
                          <a:pt x="251" y="829"/>
                        </a:lnTo>
                        <a:lnTo>
                          <a:pt x="260" y="878"/>
                        </a:lnTo>
                        <a:lnTo>
                          <a:pt x="274" y="927"/>
                        </a:lnTo>
                        <a:lnTo>
                          <a:pt x="293" y="974"/>
                        </a:lnTo>
                        <a:lnTo>
                          <a:pt x="316" y="1018"/>
                        </a:lnTo>
                        <a:lnTo>
                          <a:pt x="344" y="1061"/>
                        </a:lnTo>
                        <a:lnTo>
                          <a:pt x="377" y="1100"/>
                        </a:lnTo>
                        <a:lnTo>
                          <a:pt x="414" y="1136"/>
                        </a:lnTo>
                        <a:lnTo>
                          <a:pt x="453" y="1166"/>
                        </a:lnTo>
                        <a:lnTo>
                          <a:pt x="495" y="1191"/>
                        </a:lnTo>
                        <a:lnTo>
                          <a:pt x="538" y="1212"/>
                        </a:lnTo>
                        <a:lnTo>
                          <a:pt x="582" y="1227"/>
                        </a:lnTo>
                        <a:lnTo>
                          <a:pt x="627" y="1237"/>
                        </a:lnTo>
                        <a:lnTo>
                          <a:pt x="673" y="1242"/>
                        </a:lnTo>
                        <a:lnTo>
                          <a:pt x="720" y="1242"/>
                        </a:lnTo>
                        <a:lnTo>
                          <a:pt x="766" y="1237"/>
                        </a:lnTo>
                        <a:lnTo>
                          <a:pt x="811" y="1227"/>
                        </a:lnTo>
                        <a:lnTo>
                          <a:pt x="855" y="1212"/>
                        </a:lnTo>
                        <a:lnTo>
                          <a:pt x="898" y="1191"/>
                        </a:lnTo>
                        <a:lnTo>
                          <a:pt x="941" y="1166"/>
                        </a:lnTo>
                        <a:lnTo>
                          <a:pt x="980" y="1136"/>
                        </a:lnTo>
                        <a:lnTo>
                          <a:pt x="1016" y="1100"/>
                        </a:lnTo>
                        <a:lnTo>
                          <a:pt x="1049" y="1061"/>
                        </a:lnTo>
                        <a:lnTo>
                          <a:pt x="1077" y="1018"/>
                        </a:lnTo>
                        <a:lnTo>
                          <a:pt x="1100" y="974"/>
                        </a:lnTo>
                        <a:lnTo>
                          <a:pt x="1119" y="927"/>
                        </a:lnTo>
                        <a:lnTo>
                          <a:pt x="1133" y="878"/>
                        </a:lnTo>
                        <a:lnTo>
                          <a:pt x="1142" y="829"/>
                        </a:lnTo>
                        <a:lnTo>
                          <a:pt x="1147" y="779"/>
                        </a:lnTo>
                        <a:lnTo>
                          <a:pt x="1147" y="729"/>
                        </a:lnTo>
                        <a:lnTo>
                          <a:pt x="1142" y="679"/>
                        </a:lnTo>
                        <a:lnTo>
                          <a:pt x="1133" y="630"/>
                        </a:lnTo>
                        <a:lnTo>
                          <a:pt x="1119" y="582"/>
                        </a:lnTo>
                        <a:lnTo>
                          <a:pt x="1100" y="536"/>
                        </a:lnTo>
                        <a:lnTo>
                          <a:pt x="1077" y="491"/>
                        </a:lnTo>
                        <a:lnTo>
                          <a:pt x="1049" y="449"/>
                        </a:lnTo>
                        <a:lnTo>
                          <a:pt x="1016" y="409"/>
                        </a:lnTo>
                        <a:lnTo>
                          <a:pt x="980" y="374"/>
                        </a:lnTo>
                        <a:lnTo>
                          <a:pt x="941" y="343"/>
                        </a:lnTo>
                        <a:lnTo>
                          <a:pt x="898" y="317"/>
                        </a:lnTo>
                        <a:lnTo>
                          <a:pt x="855" y="298"/>
                        </a:lnTo>
                        <a:lnTo>
                          <a:pt x="811" y="282"/>
                        </a:lnTo>
                        <a:lnTo>
                          <a:pt x="766" y="272"/>
                        </a:lnTo>
                        <a:lnTo>
                          <a:pt x="720" y="267"/>
                        </a:lnTo>
                        <a:lnTo>
                          <a:pt x="673" y="267"/>
                        </a:lnTo>
                        <a:close/>
                        <a:moveTo>
                          <a:pt x="725" y="0"/>
                        </a:moveTo>
                        <a:lnTo>
                          <a:pt x="781" y="5"/>
                        </a:lnTo>
                        <a:lnTo>
                          <a:pt x="837" y="15"/>
                        </a:lnTo>
                        <a:lnTo>
                          <a:pt x="892" y="29"/>
                        </a:lnTo>
                        <a:lnTo>
                          <a:pt x="946" y="49"/>
                        </a:lnTo>
                        <a:lnTo>
                          <a:pt x="999" y="74"/>
                        </a:lnTo>
                        <a:lnTo>
                          <a:pt x="1050" y="103"/>
                        </a:lnTo>
                        <a:lnTo>
                          <a:pt x="1099" y="137"/>
                        </a:lnTo>
                        <a:lnTo>
                          <a:pt x="1145" y="176"/>
                        </a:lnTo>
                        <a:lnTo>
                          <a:pt x="1190" y="219"/>
                        </a:lnTo>
                        <a:lnTo>
                          <a:pt x="1230" y="267"/>
                        </a:lnTo>
                        <a:lnTo>
                          <a:pt x="1266" y="317"/>
                        </a:lnTo>
                        <a:lnTo>
                          <a:pt x="1297" y="369"/>
                        </a:lnTo>
                        <a:lnTo>
                          <a:pt x="1324" y="424"/>
                        </a:lnTo>
                        <a:lnTo>
                          <a:pt x="1346" y="479"/>
                        </a:lnTo>
                        <a:lnTo>
                          <a:pt x="1364" y="537"/>
                        </a:lnTo>
                        <a:lnTo>
                          <a:pt x="1378" y="596"/>
                        </a:lnTo>
                        <a:lnTo>
                          <a:pt x="1387" y="655"/>
                        </a:lnTo>
                        <a:lnTo>
                          <a:pt x="1392" y="715"/>
                        </a:lnTo>
                        <a:lnTo>
                          <a:pt x="1393" y="775"/>
                        </a:lnTo>
                        <a:lnTo>
                          <a:pt x="1389" y="835"/>
                        </a:lnTo>
                        <a:lnTo>
                          <a:pt x="1381" y="895"/>
                        </a:lnTo>
                        <a:lnTo>
                          <a:pt x="1368" y="953"/>
                        </a:lnTo>
                        <a:lnTo>
                          <a:pt x="1351" y="1011"/>
                        </a:lnTo>
                        <a:lnTo>
                          <a:pt x="1330" y="1067"/>
                        </a:lnTo>
                        <a:lnTo>
                          <a:pt x="1603" y="1363"/>
                        </a:lnTo>
                        <a:lnTo>
                          <a:pt x="1625" y="1389"/>
                        </a:lnTo>
                        <a:lnTo>
                          <a:pt x="1642" y="1419"/>
                        </a:lnTo>
                        <a:lnTo>
                          <a:pt x="1656" y="1449"/>
                        </a:lnTo>
                        <a:lnTo>
                          <a:pt x="1668" y="1482"/>
                        </a:lnTo>
                        <a:lnTo>
                          <a:pt x="1674" y="1515"/>
                        </a:lnTo>
                        <a:lnTo>
                          <a:pt x="1676" y="1550"/>
                        </a:lnTo>
                        <a:lnTo>
                          <a:pt x="1674" y="1585"/>
                        </a:lnTo>
                        <a:lnTo>
                          <a:pt x="1668" y="1619"/>
                        </a:lnTo>
                        <a:lnTo>
                          <a:pt x="1656" y="1651"/>
                        </a:lnTo>
                        <a:lnTo>
                          <a:pt x="1642" y="1682"/>
                        </a:lnTo>
                        <a:lnTo>
                          <a:pt x="1625" y="1711"/>
                        </a:lnTo>
                        <a:lnTo>
                          <a:pt x="1603" y="1737"/>
                        </a:lnTo>
                        <a:lnTo>
                          <a:pt x="1576" y="1762"/>
                        </a:lnTo>
                        <a:lnTo>
                          <a:pt x="1547" y="1783"/>
                        </a:lnTo>
                        <a:lnTo>
                          <a:pt x="1515" y="1798"/>
                        </a:lnTo>
                        <a:lnTo>
                          <a:pt x="1482" y="1809"/>
                        </a:lnTo>
                        <a:lnTo>
                          <a:pt x="1449" y="1813"/>
                        </a:lnTo>
                        <a:lnTo>
                          <a:pt x="1414" y="1813"/>
                        </a:lnTo>
                        <a:lnTo>
                          <a:pt x="1380" y="1809"/>
                        </a:lnTo>
                        <a:lnTo>
                          <a:pt x="1347" y="1798"/>
                        </a:lnTo>
                        <a:lnTo>
                          <a:pt x="1316" y="1783"/>
                        </a:lnTo>
                        <a:lnTo>
                          <a:pt x="1286" y="1762"/>
                        </a:lnTo>
                        <a:lnTo>
                          <a:pt x="1259" y="1737"/>
                        </a:lnTo>
                        <a:lnTo>
                          <a:pt x="986" y="1441"/>
                        </a:lnTo>
                        <a:lnTo>
                          <a:pt x="934" y="1464"/>
                        </a:lnTo>
                        <a:lnTo>
                          <a:pt x="880" y="1483"/>
                        </a:lnTo>
                        <a:lnTo>
                          <a:pt x="826" y="1496"/>
                        </a:lnTo>
                        <a:lnTo>
                          <a:pt x="771" y="1504"/>
                        </a:lnTo>
                        <a:lnTo>
                          <a:pt x="716" y="1509"/>
                        </a:lnTo>
                        <a:lnTo>
                          <a:pt x="660" y="1508"/>
                        </a:lnTo>
                        <a:lnTo>
                          <a:pt x="605" y="1503"/>
                        </a:lnTo>
                        <a:lnTo>
                          <a:pt x="550" y="1493"/>
                        </a:lnTo>
                        <a:lnTo>
                          <a:pt x="496" y="1477"/>
                        </a:lnTo>
                        <a:lnTo>
                          <a:pt x="443" y="1458"/>
                        </a:lnTo>
                        <a:lnTo>
                          <a:pt x="391" y="1434"/>
                        </a:lnTo>
                        <a:lnTo>
                          <a:pt x="341" y="1404"/>
                        </a:lnTo>
                        <a:lnTo>
                          <a:pt x="293" y="1371"/>
                        </a:lnTo>
                        <a:lnTo>
                          <a:pt x="247" y="1332"/>
                        </a:lnTo>
                        <a:lnTo>
                          <a:pt x="204" y="1289"/>
                        </a:lnTo>
                        <a:lnTo>
                          <a:pt x="162" y="1240"/>
                        </a:lnTo>
                        <a:lnTo>
                          <a:pt x="126" y="1190"/>
                        </a:lnTo>
                        <a:lnTo>
                          <a:pt x="95" y="1137"/>
                        </a:lnTo>
                        <a:lnTo>
                          <a:pt x="68" y="1082"/>
                        </a:lnTo>
                        <a:lnTo>
                          <a:pt x="45" y="1024"/>
                        </a:lnTo>
                        <a:lnTo>
                          <a:pt x="27" y="966"/>
                        </a:lnTo>
                        <a:lnTo>
                          <a:pt x="13" y="906"/>
                        </a:lnTo>
                        <a:lnTo>
                          <a:pt x="4" y="846"/>
                        </a:lnTo>
                        <a:lnTo>
                          <a:pt x="0" y="785"/>
                        </a:lnTo>
                        <a:lnTo>
                          <a:pt x="0" y="724"/>
                        </a:lnTo>
                        <a:lnTo>
                          <a:pt x="4" y="663"/>
                        </a:lnTo>
                        <a:lnTo>
                          <a:pt x="13" y="602"/>
                        </a:lnTo>
                        <a:lnTo>
                          <a:pt x="27" y="543"/>
                        </a:lnTo>
                        <a:lnTo>
                          <a:pt x="45" y="485"/>
                        </a:lnTo>
                        <a:lnTo>
                          <a:pt x="67" y="427"/>
                        </a:lnTo>
                        <a:lnTo>
                          <a:pt x="94" y="373"/>
                        </a:lnTo>
                        <a:lnTo>
                          <a:pt x="126" y="319"/>
                        </a:lnTo>
                        <a:lnTo>
                          <a:pt x="162" y="268"/>
                        </a:lnTo>
                        <a:lnTo>
                          <a:pt x="203" y="220"/>
                        </a:lnTo>
                        <a:lnTo>
                          <a:pt x="247" y="176"/>
                        </a:lnTo>
                        <a:lnTo>
                          <a:pt x="294" y="137"/>
                        </a:lnTo>
                        <a:lnTo>
                          <a:pt x="343" y="103"/>
                        </a:lnTo>
                        <a:lnTo>
                          <a:pt x="394" y="74"/>
                        </a:lnTo>
                        <a:lnTo>
                          <a:pt x="447" y="49"/>
                        </a:lnTo>
                        <a:lnTo>
                          <a:pt x="501" y="29"/>
                        </a:lnTo>
                        <a:lnTo>
                          <a:pt x="556" y="15"/>
                        </a:lnTo>
                        <a:lnTo>
                          <a:pt x="612" y="5"/>
                        </a:lnTo>
                        <a:lnTo>
                          <a:pt x="668" y="0"/>
                        </a:lnTo>
                        <a:lnTo>
                          <a:pt x="7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291">
                    <a:extLst>
                      <a:ext uri="{FF2B5EF4-FFF2-40B4-BE49-F238E27FC236}">
                        <a16:creationId xmlns:a16="http://schemas.microsoft.com/office/drawing/2014/main" id="{6C185775-170D-6643-8A07-23AF0EF87D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1463" y="4335463"/>
                    <a:ext cx="217488" cy="274638"/>
                  </a:xfrm>
                  <a:custGeom>
                    <a:avLst/>
                    <a:gdLst>
                      <a:gd name="T0" fmla="*/ 459 w 1508"/>
                      <a:gd name="T1" fmla="*/ 30 h 2083"/>
                      <a:gd name="T2" fmla="*/ 619 w 1508"/>
                      <a:gd name="T3" fmla="*/ 254 h 2083"/>
                      <a:gd name="T4" fmla="*/ 841 w 1508"/>
                      <a:gd name="T5" fmla="*/ 542 h 2083"/>
                      <a:gd name="T6" fmla="*/ 960 w 1508"/>
                      <a:gd name="T7" fmla="*/ 441 h 2083"/>
                      <a:gd name="T8" fmla="*/ 1249 w 1508"/>
                      <a:gd name="T9" fmla="*/ 400 h 2083"/>
                      <a:gd name="T10" fmla="*/ 1340 w 1508"/>
                      <a:gd name="T11" fmla="*/ 564 h 2083"/>
                      <a:gd name="T12" fmla="*/ 1411 w 1508"/>
                      <a:gd name="T13" fmla="*/ 741 h 2083"/>
                      <a:gd name="T14" fmla="*/ 1464 w 1508"/>
                      <a:gd name="T15" fmla="*/ 927 h 2083"/>
                      <a:gd name="T16" fmla="*/ 1497 w 1508"/>
                      <a:gd name="T17" fmla="*/ 1121 h 2083"/>
                      <a:gd name="T18" fmla="*/ 1508 w 1508"/>
                      <a:gd name="T19" fmla="*/ 1322 h 2083"/>
                      <a:gd name="T20" fmla="*/ 1497 w 1508"/>
                      <a:gd name="T21" fmla="*/ 1526 h 2083"/>
                      <a:gd name="T22" fmla="*/ 1463 w 1508"/>
                      <a:gd name="T23" fmla="*/ 1720 h 2083"/>
                      <a:gd name="T24" fmla="*/ 1409 w 1508"/>
                      <a:gd name="T25" fmla="*/ 1907 h 2083"/>
                      <a:gd name="T26" fmla="*/ 1337 w 1508"/>
                      <a:gd name="T27" fmla="*/ 2083 h 2083"/>
                      <a:gd name="T28" fmla="*/ 1349 w 1508"/>
                      <a:gd name="T29" fmla="*/ 1945 h 2083"/>
                      <a:gd name="T30" fmla="*/ 1341 w 1508"/>
                      <a:gd name="T31" fmla="*/ 1808 h 2083"/>
                      <a:gd name="T32" fmla="*/ 1313 w 1508"/>
                      <a:gd name="T33" fmla="*/ 1675 h 2083"/>
                      <a:gd name="T34" fmla="*/ 1266 w 1508"/>
                      <a:gd name="T35" fmla="*/ 1547 h 2083"/>
                      <a:gd name="T36" fmla="*/ 1201 w 1508"/>
                      <a:gd name="T37" fmla="*/ 1429 h 2083"/>
                      <a:gd name="T38" fmla="*/ 1117 w 1508"/>
                      <a:gd name="T39" fmla="*/ 1321 h 2083"/>
                      <a:gd name="T40" fmla="*/ 1021 w 1508"/>
                      <a:gd name="T41" fmla="*/ 1233 h 2083"/>
                      <a:gd name="T42" fmla="*/ 915 w 1508"/>
                      <a:gd name="T43" fmla="*/ 1162 h 2083"/>
                      <a:gd name="T44" fmla="*/ 801 w 1508"/>
                      <a:gd name="T45" fmla="*/ 1111 h 2083"/>
                      <a:gd name="T46" fmla="*/ 680 w 1508"/>
                      <a:gd name="T47" fmla="*/ 1080 h 2083"/>
                      <a:gd name="T48" fmla="*/ 554 w 1508"/>
                      <a:gd name="T49" fmla="*/ 1069 h 2083"/>
                      <a:gd name="T50" fmla="*/ 416 w 1508"/>
                      <a:gd name="T51" fmla="*/ 1082 h 2083"/>
                      <a:gd name="T52" fmla="*/ 283 w 1508"/>
                      <a:gd name="T53" fmla="*/ 1120 h 2083"/>
                      <a:gd name="T54" fmla="*/ 160 w 1508"/>
                      <a:gd name="T55" fmla="*/ 1182 h 2083"/>
                      <a:gd name="T56" fmla="*/ 591 w 1508"/>
                      <a:gd name="T57" fmla="*/ 812 h 2083"/>
                      <a:gd name="T58" fmla="*/ 751 w 1508"/>
                      <a:gd name="T59" fmla="*/ 755 h 2083"/>
                      <a:gd name="T60" fmla="*/ 500 w 1508"/>
                      <a:gd name="T61" fmla="*/ 407 h 2083"/>
                      <a:gd name="T62" fmla="*/ 338 w 1508"/>
                      <a:gd name="T63" fmla="*/ 367 h 2083"/>
                      <a:gd name="T64" fmla="*/ 175 w 1508"/>
                      <a:gd name="T65" fmla="*/ 519 h 2083"/>
                      <a:gd name="T66" fmla="*/ 0 w 1508"/>
                      <a:gd name="T67" fmla="*/ 375 h 2083"/>
                      <a:gd name="T68" fmla="*/ 166 w 1508"/>
                      <a:gd name="T69" fmla="*/ 151 h 2083"/>
                      <a:gd name="T70" fmla="*/ 287 w 1508"/>
                      <a:gd name="T71" fmla="*/ 289 h 2083"/>
                      <a:gd name="T72" fmla="*/ 445 w 1508"/>
                      <a:gd name="T73" fmla="*/ 351 h 2083"/>
                      <a:gd name="T74" fmla="*/ 453 w 1508"/>
                      <a:gd name="T75" fmla="*/ 220 h 2083"/>
                      <a:gd name="T76" fmla="*/ 316 w 1508"/>
                      <a:gd name="T77" fmla="*/ 0 h 20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508" h="2083">
                        <a:moveTo>
                          <a:pt x="316" y="0"/>
                        </a:moveTo>
                        <a:lnTo>
                          <a:pt x="459" y="30"/>
                        </a:lnTo>
                        <a:lnTo>
                          <a:pt x="582" y="149"/>
                        </a:lnTo>
                        <a:lnTo>
                          <a:pt x="619" y="254"/>
                        </a:lnTo>
                        <a:lnTo>
                          <a:pt x="647" y="352"/>
                        </a:lnTo>
                        <a:lnTo>
                          <a:pt x="841" y="542"/>
                        </a:lnTo>
                        <a:lnTo>
                          <a:pt x="891" y="559"/>
                        </a:lnTo>
                        <a:lnTo>
                          <a:pt x="960" y="441"/>
                        </a:lnTo>
                        <a:lnTo>
                          <a:pt x="1204" y="417"/>
                        </a:lnTo>
                        <a:lnTo>
                          <a:pt x="1249" y="400"/>
                        </a:lnTo>
                        <a:lnTo>
                          <a:pt x="1297" y="481"/>
                        </a:lnTo>
                        <a:lnTo>
                          <a:pt x="1340" y="564"/>
                        </a:lnTo>
                        <a:lnTo>
                          <a:pt x="1378" y="651"/>
                        </a:lnTo>
                        <a:lnTo>
                          <a:pt x="1411" y="741"/>
                        </a:lnTo>
                        <a:lnTo>
                          <a:pt x="1440" y="832"/>
                        </a:lnTo>
                        <a:lnTo>
                          <a:pt x="1464" y="927"/>
                        </a:lnTo>
                        <a:lnTo>
                          <a:pt x="1483" y="1022"/>
                        </a:lnTo>
                        <a:lnTo>
                          <a:pt x="1497" y="1121"/>
                        </a:lnTo>
                        <a:lnTo>
                          <a:pt x="1505" y="1221"/>
                        </a:lnTo>
                        <a:lnTo>
                          <a:pt x="1508" y="1322"/>
                        </a:lnTo>
                        <a:lnTo>
                          <a:pt x="1505" y="1425"/>
                        </a:lnTo>
                        <a:lnTo>
                          <a:pt x="1497" y="1526"/>
                        </a:lnTo>
                        <a:lnTo>
                          <a:pt x="1483" y="1623"/>
                        </a:lnTo>
                        <a:lnTo>
                          <a:pt x="1463" y="1720"/>
                        </a:lnTo>
                        <a:lnTo>
                          <a:pt x="1439" y="1815"/>
                        </a:lnTo>
                        <a:lnTo>
                          <a:pt x="1409" y="1907"/>
                        </a:lnTo>
                        <a:lnTo>
                          <a:pt x="1375" y="1996"/>
                        </a:lnTo>
                        <a:lnTo>
                          <a:pt x="1337" y="2083"/>
                        </a:lnTo>
                        <a:lnTo>
                          <a:pt x="1345" y="2015"/>
                        </a:lnTo>
                        <a:lnTo>
                          <a:pt x="1349" y="1945"/>
                        </a:lnTo>
                        <a:lnTo>
                          <a:pt x="1347" y="1877"/>
                        </a:lnTo>
                        <a:lnTo>
                          <a:pt x="1341" y="1808"/>
                        </a:lnTo>
                        <a:lnTo>
                          <a:pt x="1329" y="1741"/>
                        </a:lnTo>
                        <a:lnTo>
                          <a:pt x="1313" y="1675"/>
                        </a:lnTo>
                        <a:lnTo>
                          <a:pt x="1293" y="1610"/>
                        </a:lnTo>
                        <a:lnTo>
                          <a:pt x="1266" y="1547"/>
                        </a:lnTo>
                        <a:lnTo>
                          <a:pt x="1236" y="1486"/>
                        </a:lnTo>
                        <a:lnTo>
                          <a:pt x="1201" y="1429"/>
                        </a:lnTo>
                        <a:lnTo>
                          <a:pt x="1161" y="1373"/>
                        </a:lnTo>
                        <a:lnTo>
                          <a:pt x="1117" y="1321"/>
                        </a:lnTo>
                        <a:lnTo>
                          <a:pt x="1071" y="1276"/>
                        </a:lnTo>
                        <a:lnTo>
                          <a:pt x="1021" y="1233"/>
                        </a:lnTo>
                        <a:lnTo>
                          <a:pt x="969" y="1195"/>
                        </a:lnTo>
                        <a:lnTo>
                          <a:pt x="915" y="1162"/>
                        </a:lnTo>
                        <a:lnTo>
                          <a:pt x="859" y="1134"/>
                        </a:lnTo>
                        <a:lnTo>
                          <a:pt x="801" y="1111"/>
                        </a:lnTo>
                        <a:lnTo>
                          <a:pt x="741" y="1093"/>
                        </a:lnTo>
                        <a:lnTo>
                          <a:pt x="680" y="1080"/>
                        </a:lnTo>
                        <a:lnTo>
                          <a:pt x="617" y="1072"/>
                        </a:lnTo>
                        <a:lnTo>
                          <a:pt x="554" y="1069"/>
                        </a:lnTo>
                        <a:lnTo>
                          <a:pt x="484" y="1072"/>
                        </a:lnTo>
                        <a:lnTo>
                          <a:pt x="416" y="1082"/>
                        </a:lnTo>
                        <a:lnTo>
                          <a:pt x="349" y="1098"/>
                        </a:lnTo>
                        <a:lnTo>
                          <a:pt x="283" y="1120"/>
                        </a:lnTo>
                        <a:lnTo>
                          <a:pt x="220" y="1148"/>
                        </a:lnTo>
                        <a:lnTo>
                          <a:pt x="160" y="1182"/>
                        </a:lnTo>
                        <a:lnTo>
                          <a:pt x="338" y="952"/>
                        </a:lnTo>
                        <a:lnTo>
                          <a:pt x="591" y="812"/>
                        </a:lnTo>
                        <a:lnTo>
                          <a:pt x="738" y="833"/>
                        </a:lnTo>
                        <a:lnTo>
                          <a:pt x="751" y="755"/>
                        </a:lnTo>
                        <a:lnTo>
                          <a:pt x="570" y="556"/>
                        </a:lnTo>
                        <a:lnTo>
                          <a:pt x="500" y="407"/>
                        </a:lnTo>
                        <a:lnTo>
                          <a:pt x="400" y="407"/>
                        </a:lnTo>
                        <a:lnTo>
                          <a:pt x="338" y="367"/>
                        </a:lnTo>
                        <a:lnTo>
                          <a:pt x="203" y="345"/>
                        </a:lnTo>
                        <a:lnTo>
                          <a:pt x="175" y="519"/>
                        </a:lnTo>
                        <a:lnTo>
                          <a:pt x="12" y="484"/>
                        </a:lnTo>
                        <a:lnTo>
                          <a:pt x="0" y="375"/>
                        </a:lnTo>
                        <a:lnTo>
                          <a:pt x="125" y="345"/>
                        </a:lnTo>
                        <a:lnTo>
                          <a:pt x="166" y="151"/>
                        </a:lnTo>
                        <a:lnTo>
                          <a:pt x="291" y="207"/>
                        </a:lnTo>
                        <a:lnTo>
                          <a:pt x="287" y="289"/>
                        </a:lnTo>
                        <a:lnTo>
                          <a:pt x="382" y="332"/>
                        </a:lnTo>
                        <a:lnTo>
                          <a:pt x="445" y="351"/>
                        </a:lnTo>
                        <a:lnTo>
                          <a:pt x="522" y="308"/>
                        </a:lnTo>
                        <a:lnTo>
                          <a:pt x="453" y="220"/>
                        </a:lnTo>
                        <a:lnTo>
                          <a:pt x="313" y="71"/>
                        </a:lnTo>
                        <a:lnTo>
                          <a:pt x="31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292">
                    <a:extLst>
                      <a:ext uri="{FF2B5EF4-FFF2-40B4-BE49-F238E27FC236}">
                        <a16:creationId xmlns:a16="http://schemas.microsoft.com/office/drawing/2014/main" id="{5884B5E1-107F-1044-AA84-B08D489222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86063" y="4497388"/>
                    <a:ext cx="30163" cy="26988"/>
                  </a:xfrm>
                  <a:custGeom>
                    <a:avLst/>
                    <a:gdLst>
                      <a:gd name="T0" fmla="*/ 118 w 208"/>
                      <a:gd name="T1" fmla="*/ 0 h 197"/>
                      <a:gd name="T2" fmla="*/ 208 w 208"/>
                      <a:gd name="T3" fmla="*/ 45 h 197"/>
                      <a:gd name="T4" fmla="*/ 186 w 208"/>
                      <a:gd name="T5" fmla="*/ 66 h 197"/>
                      <a:gd name="T6" fmla="*/ 165 w 208"/>
                      <a:gd name="T7" fmla="*/ 89 h 197"/>
                      <a:gd name="T8" fmla="*/ 147 w 208"/>
                      <a:gd name="T9" fmla="*/ 109 h 197"/>
                      <a:gd name="T10" fmla="*/ 130 w 208"/>
                      <a:gd name="T11" fmla="*/ 131 h 197"/>
                      <a:gd name="T12" fmla="*/ 81 w 208"/>
                      <a:gd name="T13" fmla="*/ 132 h 197"/>
                      <a:gd name="T14" fmla="*/ 29 w 208"/>
                      <a:gd name="T15" fmla="*/ 197 h 197"/>
                      <a:gd name="T16" fmla="*/ 0 w 208"/>
                      <a:gd name="T17" fmla="*/ 61 h 197"/>
                      <a:gd name="T18" fmla="*/ 118 w 208"/>
                      <a:gd name="T19" fmla="*/ 0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8" h="197">
                        <a:moveTo>
                          <a:pt x="118" y="0"/>
                        </a:moveTo>
                        <a:lnTo>
                          <a:pt x="208" y="45"/>
                        </a:lnTo>
                        <a:lnTo>
                          <a:pt x="186" y="66"/>
                        </a:lnTo>
                        <a:lnTo>
                          <a:pt x="165" y="89"/>
                        </a:lnTo>
                        <a:lnTo>
                          <a:pt x="147" y="109"/>
                        </a:lnTo>
                        <a:lnTo>
                          <a:pt x="130" y="131"/>
                        </a:lnTo>
                        <a:lnTo>
                          <a:pt x="81" y="132"/>
                        </a:lnTo>
                        <a:lnTo>
                          <a:pt x="29" y="197"/>
                        </a:lnTo>
                        <a:lnTo>
                          <a:pt x="0" y="6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293">
                    <a:extLst>
                      <a:ext uri="{FF2B5EF4-FFF2-40B4-BE49-F238E27FC236}">
                        <a16:creationId xmlns:a16="http://schemas.microsoft.com/office/drawing/2014/main" id="{A3F028F2-5323-8447-8B6E-0FF3EE45A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60675" y="4702175"/>
                    <a:ext cx="52388" cy="20638"/>
                  </a:xfrm>
                  <a:custGeom>
                    <a:avLst/>
                    <a:gdLst>
                      <a:gd name="T0" fmla="*/ 368 w 368"/>
                      <a:gd name="T1" fmla="*/ 0 h 153"/>
                      <a:gd name="T2" fmla="*/ 298 w 368"/>
                      <a:gd name="T3" fmla="*/ 38 h 153"/>
                      <a:gd name="T4" fmla="*/ 227 w 368"/>
                      <a:gd name="T5" fmla="*/ 73 h 153"/>
                      <a:gd name="T6" fmla="*/ 152 w 368"/>
                      <a:gd name="T7" fmla="*/ 105 h 153"/>
                      <a:gd name="T8" fmla="*/ 77 w 368"/>
                      <a:gd name="T9" fmla="*/ 131 h 153"/>
                      <a:gd name="T10" fmla="*/ 0 w 368"/>
                      <a:gd name="T11" fmla="*/ 153 h 153"/>
                      <a:gd name="T12" fmla="*/ 28 w 368"/>
                      <a:gd name="T13" fmla="*/ 44 h 153"/>
                      <a:gd name="T14" fmla="*/ 83 w 368"/>
                      <a:gd name="T15" fmla="*/ 5 h 153"/>
                      <a:gd name="T16" fmla="*/ 148 w 368"/>
                      <a:gd name="T17" fmla="*/ 13 h 153"/>
                      <a:gd name="T18" fmla="*/ 215 w 368"/>
                      <a:gd name="T19" fmla="*/ 16 h 153"/>
                      <a:gd name="T20" fmla="*/ 266 w 368"/>
                      <a:gd name="T21" fmla="*/ 14 h 153"/>
                      <a:gd name="T22" fmla="*/ 317 w 368"/>
                      <a:gd name="T23" fmla="*/ 9 h 153"/>
                      <a:gd name="T24" fmla="*/ 368 w 368"/>
                      <a:gd name="T25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8" h="153">
                        <a:moveTo>
                          <a:pt x="368" y="0"/>
                        </a:moveTo>
                        <a:lnTo>
                          <a:pt x="298" y="38"/>
                        </a:lnTo>
                        <a:lnTo>
                          <a:pt x="227" y="73"/>
                        </a:lnTo>
                        <a:lnTo>
                          <a:pt x="152" y="105"/>
                        </a:lnTo>
                        <a:lnTo>
                          <a:pt x="77" y="131"/>
                        </a:lnTo>
                        <a:lnTo>
                          <a:pt x="0" y="153"/>
                        </a:lnTo>
                        <a:lnTo>
                          <a:pt x="28" y="44"/>
                        </a:lnTo>
                        <a:lnTo>
                          <a:pt x="83" y="5"/>
                        </a:lnTo>
                        <a:lnTo>
                          <a:pt x="148" y="13"/>
                        </a:lnTo>
                        <a:lnTo>
                          <a:pt x="215" y="16"/>
                        </a:lnTo>
                        <a:lnTo>
                          <a:pt x="266" y="14"/>
                        </a:lnTo>
                        <a:lnTo>
                          <a:pt x="317" y="9"/>
                        </a:lnTo>
                        <a:lnTo>
                          <a:pt x="3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294">
                    <a:extLst>
                      <a:ext uri="{FF2B5EF4-FFF2-40B4-BE49-F238E27FC236}">
                        <a16:creationId xmlns:a16="http://schemas.microsoft.com/office/drawing/2014/main" id="{BB0C41D7-F0B3-314B-851F-56233A399B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87625" y="4395788"/>
                    <a:ext cx="249238" cy="333375"/>
                  </a:xfrm>
                  <a:custGeom>
                    <a:avLst/>
                    <a:gdLst>
                      <a:gd name="T0" fmla="*/ 210 w 1723"/>
                      <a:gd name="T1" fmla="*/ 95 h 2519"/>
                      <a:gd name="T2" fmla="*/ 468 w 1723"/>
                      <a:gd name="T3" fmla="*/ 157 h 2519"/>
                      <a:gd name="T4" fmla="*/ 884 w 1723"/>
                      <a:gd name="T5" fmla="*/ 389 h 2519"/>
                      <a:gd name="T6" fmla="*/ 1103 w 1723"/>
                      <a:gd name="T7" fmla="*/ 976 h 2519"/>
                      <a:gd name="T8" fmla="*/ 1141 w 1723"/>
                      <a:gd name="T9" fmla="*/ 862 h 2519"/>
                      <a:gd name="T10" fmla="*/ 1389 w 1723"/>
                      <a:gd name="T11" fmla="*/ 1094 h 2519"/>
                      <a:gd name="T12" fmla="*/ 1344 w 1723"/>
                      <a:gd name="T13" fmla="*/ 1213 h 2519"/>
                      <a:gd name="T14" fmla="*/ 1316 w 1723"/>
                      <a:gd name="T15" fmla="*/ 1341 h 2519"/>
                      <a:gd name="T16" fmla="*/ 1307 w 1723"/>
                      <a:gd name="T17" fmla="*/ 1472 h 2519"/>
                      <a:gd name="T18" fmla="*/ 1317 w 1723"/>
                      <a:gd name="T19" fmla="*/ 1609 h 2519"/>
                      <a:gd name="T20" fmla="*/ 1346 w 1723"/>
                      <a:gd name="T21" fmla="*/ 1741 h 2519"/>
                      <a:gd name="T22" fmla="*/ 1394 w 1723"/>
                      <a:gd name="T23" fmla="*/ 1865 h 2519"/>
                      <a:gd name="T24" fmla="*/ 1459 w 1723"/>
                      <a:gd name="T25" fmla="*/ 1979 h 2519"/>
                      <a:gd name="T26" fmla="*/ 1541 w 1723"/>
                      <a:gd name="T27" fmla="*/ 2083 h 2519"/>
                      <a:gd name="T28" fmla="*/ 1628 w 1723"/>
                      <a:gd name="T29" fmla="*/ 2165 h 2519"/>
                      <a:gd name="T30" fmla="*/ 1723 w 1723"/>
                      <a:gd name="T31" fmla="*/ 2230 h 2519"/>
                      <a:gd name="T32" fmla="*/ 1714 w 1723"/>
                      <a:gd name="T33" fmla="*/ 2268 h 2519"/>
                      <a:gd name="T34" fmla="*/ 1708 w 1723"/>
                      <a:gd name="T35" fmla="*/ 2294 h 2519"/>
                      <a:gd name="T36" fmla="*/ 1706 w 1723"/>
                      <a:gd name="T37" fmla="*/ 2304 h 2519"/>
                      <a:gd name="T38" fmla="*/ 1659 w 1723"/>
                      <a:gd name="T39" fmla="*/ 2513 h 2519"/>
                      <a:gd name="T40" fmla="*/ 1530 w 1723"/>
                      <a:gd name="T41" fmla="*/ 2519 h 2519"/>
                      <a:gd name="T42" fmla="*/ 1338 w 1723"/>
                      <a:gd name="T43" fmla="*/ 2506 h 2519"/>
                      <a:gd name="T44" fmla="*/ 1154 w 1723"/>
                      <a:gd name="T45" fmla="*/ 2468 h 2519"/>
                      <a:gd name="T46" fmla="*/ 977 w 1723"/>
                      <a:gd name="T47" fmla="*/ 2407 h 2519"/>
                      <a:gd name="T48" fmla="*/ 810 w 1723"/>
                      <a:gd name="T49" fmla="*/ 2325 h 2519"/>
                      <a:gd name="T50" fmla="*/ 656 w 1723"/>
                      <a:gd name="T51" fmla="*/ 2222 h 2519"/>
                      <a:gd name="T52" fmla="*/ 514 w 1723"/>
                      <a:gd name="T53" fmla="*/ 2101 h 2519"/>
                      <a:gd name="T54" fmla="*/ 387 w 1723"/>
                      <a:gd name="T55" fmla="*/ 1963 h 2519"/>
                      <a:gd name="T56" fmla="*/ 274 w 1723"/>
                      <a:gd name="T57" fmla="*/ 1809 h 2519"/>
                      <a:gd name="T58" fmla="*/ 180 w 1723"/>
                      <a:gd name="T59" fmla="*/ 1641 h 2519"/>
                      <a:gd name="T60" fmla="*/ 103 w 1723"/>
                      <a:gd name="T61" fmla="*/ 1461 h 2519"/>
                      <a:gd name="T62" fmla="*/ 47 w 1723"/>
                      <a:gd name="T63" fmla="*/ 1270 h 2519"/>
                      <a:gd name="T64" fmla="*/ 12 w 1723"/>
                      <a:gd name="T65" fmla="*/ 1070 h 2519"/>
                      <a:gd name="T66" fmla="*/ 0 w 1723"/>
                      <a:gd name="T67" fmla="*/ 862 h 2519"/>
                      <a:gd name="T68" fmla="*/ 11 w 1723"/>
                      <a:gd name="T69" fmla="*/ 662 h 2519"/>
                      <a:gd name="T70" fmla="*/ 44 w 1723"/>
                      <a:gd name="T71" fmla="*/ 470 h 2519"/>
                      <a:gd name="T72" fmla="*/ 96 w 1723"/>
                      <a:gd name="T73" fmla="*/ 285 h 2519"/>
                      <a:gd name="T74" fmla="*/ 168 w 1723"/>
                      <a:gd name="T75" fmla="*/ 111 h 2519"/>
                      <a:gd name="T76" fmla="*/ 320 w 1723"/>
                      <a:gd name="T77" fmla="*/ 0 h 2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23" h="2519">
                        <a:moveTo>
                          <a:pt x="320" y="0"/>
                        </a:moveTo>
                        <a:lnTo>
                          <a:pt x="210" y="95"/>
                        </a:lnTo>
                        <a:lnTo>
                          <a:pt x="296" y="157"/>
                        </a:lnTo>
                        <a:lnTo>
                          <a:pt x="468" y="157"/>
                        </a:lnTo>
                        <a:lnTo>
                          <a:pt x="724" y="107"/>
                        </a:lnTo>
                        <a:lnTo>
                          <a:pt x="884" y="389"/>
                        </a:lnTo>
                        <a:lnTo>
                          <a:pt x="884" y="655"/>
                        </a:lnTo>
                        <a:lnTo>
                          <a:pt x="1103" y="976"/>
                        </a:lnTo>
                        <a:lnTo>
                          <a:pt x="1141" y="976"/>
                        </a:lnTo>
                        <a:lnTo>
                          <a:pt x="1141" y="862"/>
                        </a:lnTo>
                        <a:lnTo>
                          <a:pt x="1225" y="1054"/>
                        </a:lnTo>
                        <a:lnTo>
                          <a:pt x="1389" y="1094"/>
                        </a:lnTo>
                        <a:lnTo>
                          <a:pt x="1365" y="1153"/>
                        </a:lnTo>
                        <a:lnTo>
                          <a:pt x="1344" y="1213"/>
                        </a:lnTo>
                        <a:lnTo>
                          <a:pt x="1328" y="1277"/>
                        </a:lnTo>
                        <a:lnTo>
                          <a:pt x="1316" y="1341"/>
                        </a:lnTo>
                        <a:lnTo>
                          <a:pt x="1309" y="1406"/>
                        </a:lnTo>
                        <a:lnTo>
                          <a:pt x="1307" y="1472"/>
                        </a:lnTo>
                        <a:lnTo>
                          <a:pt x="1309" y="1542"/>
                        </a:lnTo>
                        <a:lnTo>
                          <a:pt x="1317" y="1609"/>
                        </a:lnTo>
                        <a:lnTo>
                          <a:pt x="1329" y="1676"/>
                        </a:lnTo>
                        <a:lnTo>
                          <a:pt x="1346" y="1741"/>
                        </a:lnTo>
                        <a:lnTo>
                          <a:pt x="1368" y="1803"/>
                        </a:lnTo>
                        <a:lnTo>
                          <a:pt x="1394" y="1865"/>
                        </a:lnTo>
                        <a:lnTo>
                          <a:pt x="1424" y="1923"/>
                        </a:lnTo>
                        <a:lnTo>
                          <a:pt x="1459" y="1979"/>
                        </a:lnTo>
                        <a:lnTo>
                          <a:pt x="1498" y="2032"/>
                        </a:lnTo>
                        <a:lnTo>
                          <a:pt x="1541" y="2083"/>
                        </a:lnTo>
                        <a:lnTo>
                          <a:pt x="1583" y="2126"/>
                        </a:lnTo>
                        <a:lnTo>
                          <a:pt x="1628" y="2165"/>
                        </a:lnTo>
                        <a:lnTo>
                          <a:pt x="1675" y="2200"/>
                        </a:lnTo>
                        <a:lnTo>
                          <a:pt x="1723" y="2230"/>
                        </a:lnTo>
                        <a:lnTo>
                          <a:pt x="1718" y="2251"/>
                        </a:lnTo>
                        <a:lnTo>
                          <a:pt x="1714" y="2268"/>
                        </a:lnTo>
                        <a:lnTo>
                          <a:pt x="1711" y="2283"/>
                        </a:lnTo>
                        <a:lnTo>
                          <a:pt x="1708" y="2294"/>
                        </a:lnTo>
                        <a:lnTo>
                          <a:pt x="1706" y="2302"/>
                        </a:lnTo>
                        <a:lnTo>
                          <a:pt x="1706" y="2304"/>
                        </a:lnTo>
                        <a:lnTo>
                          <a:pt x="1722" y="2505"/>
                        </a:lnTo>
                        <a:lnTo>
                          <a:pt x="1659" y="2513"/>
                        </a:lnTo>
                        <a:lnTo>
                          <a:pt x="1594" y="2517"/>
                        </a:lnTo>
                        <a:lnTo>
                          <a:pt x="1530" y="2519"/>
                        </a:lnTo>
                        <a:lnTo>
                          <a:pt x="1433" y="2516"/>
                        </a:lnTo>
                        <a:lnTo>
                          <a:pt x="1338" y="2506"/>
                        </a:lnTo>
                        <a:lnTo>
                          <a:pt x="1245" y="2490"/>
                        </a:lnTo>
                        <a:lnTo>
                          <a:pt x="1154" y="2468"/>
                        </a:lnTo>
                        <a:lnTo>
                          <a:pt x="1064" y="2441"/>
                        </a:lnTo>
                        <a:lnTo>
                          <a:pt x="977" y="2407"/>
                        </a:lnTo>
                        <a:lnTo>
                          <a:pt x="893" y="2369"/>
                        </a:lnTo>
                        <a:lnTo>
                          <a:pt x="810" y="2325"/>
                        </a:lnTo>
                        <a:lnTo>
                          <a:pt x="732" y="2276"/>
                        </a:lnTo>
                        <a:lnTo>
                          <a:pt x="656" y="2222"/>
                        </a:lnTo>
                        <a:lnTo>
                          <a:pt x="583" y="2164"/>
                        </a:lnTo>
                        <a:lnTo>
                          <a:pt x="514" y="2101"/>
                        </a:lnTo>
                        <a:lnTo>
                          <a:pt x="448" y="2034"/>
                        </a:lnTo>
                        <a:lnTo>
                          <a:pt x="387" y="1963"/>
                        </a:lnTo>
                        <a:lnTo>
                          <a:pt x="328" y="1888"/>
                        </a:lnTo>
                        <a:lnTo>
                          <a:pt x="274" y="1809"/>
                        </a:lnTo>
                        <a:lnTo>
                          <a:pt x="225" y="1727"/>
                        </a:lnTo>
                        <a:lnTo>
                          <a:pt x="180" y="1641"/>
                        </a:lnTo>
                        <a:lnTo>
                          <a:pt x="139" y="1553"/>
                        </a:lnTo>
                        <a:lnTo>
                          <a:pt x="103" y="1461"/>
                        </a:lnTo>
                        <a:lnTo>
                          <a:pt x="72" y="1367"/>
                        </a:lnTo>
                        <a:lnTo>
                          <a:pt x="47" y="1270"/>
                        </a:lnTo>
                        <a:lnTo>
                          <a:pt x="27" y="1171"/>
                        </a:lnTo>
                        <a:lnTo>
                          <a:pt x="12" y="1070"/>
                        </a:lnTo>
                        <a:lnTo>
                          <a:pt x="3" y="968"/>
                        </a:lnTo>
                        <a:lnTo>
                          <a:pt x="0" y="862"/>
                        </a:lnTo>
                        <a:lnTo>
                          <a:pt x="3" y="761"/>
                        </a:lnTo>
                        <a:lnTo>
                          <a:pt x="11" y="662"/>
                        </a:lnTo>
                        <a:lnTo>
                          <a:pt x="25" y="565"/>
                        </a:lnTo>
                        <a:lnTo>
                          <a:pt x="44" y="470"/>
                        </a:lnTo>
                        <a:lnTo>
                          <a:pt x="68" y="376"/>
                        </a:lnTo>
                        <a:lnTo>
                          <a:pt x="96" y="285"/>
                        </a:lnTo>
                        <a:lnTo>
                          <a:pt x="131" y="197"/>
                        </a:lnTo>
                        <a:lnTo>
                          <a:pt x="168" y="111"/>
                        </a:lnTo>
                        <a:lnTo>
                          <a:pt x="210" y="27"/>
                        </a:lnTo>
                        <a:lnTo>
                          <a:pt x="32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295">
                    <a:extLst>
                      <a:ext uri="{FF2B5EF4-FFF2-40B4-BE49-F238E27FC236}">
                        <a16:creationId xmlns:a16="http://schemas.microsoft.com/office/drawing/2014/main" id="{2439E4E7-515A-654A-99B3-3023017F841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8425" y="4291013"/>
                    <a:ext cx="263525" cy="79375"/>
                  </a:xfrm>
                  <a:custGeom>
                    <a:avLst/>
                    <a:gdLst>
                      <a:gd name="T0" fmla="*/ 782 w 1831"/>
                      <a:gd name="T1" fmla="*/ 179 h 603"/>
                      <a:gd name="T2" fmla="*/ 779 w 1831"/>
                      <a:gd name="T3" fmla="*/ 185 h 603"/>
                      <a:gd name="T4" fmla="*/ 773 w 1831"/>
                      <a:gd name="T5" fmla="*/ 194 h 603"/>
                      <a:gd name="T6" fmla="*/ 763 w 1831"/>
                      <a:gd name="T7" fmla="*/ 204 h 603"/>
                      <a:gd name="T8" fmla="*/ 750 w 1831"/>
                      <a:gd name="T9" fmla="*/ 214 h 603"/>
                      <a:gd name="T10" fmla="*/ 737 w 1831"/>
                      <a:gd name="T11" fmla="*/ 225 h 603"/>
                      <a:gd name="T12" fmla="*/ 724 w 1831"/>
                      <a:gd name="T13" fmla="*/ 235 h 603"/>
                      <a:gd name="T14" fmla="*/ 711 w 1831"/>
                      <a:gd name="T15" fmla="*/ 246 h 603"/>
                      <a:gd name="T16" fmla="*/ 699 w 1831"/>
                      <a:gd name="T17" fmla="*/ 254 h 603"/>
                      <a:gd name="T18" fmla="*/ 690 w 1831"/>
                      <a:gd name="T19" fmla="*/ 261 h 603"/>
                      <a:gd name="T20" fmla="*/ 683 w 1831"/>
                      <a:gd name="T21" fmla="*/ 266 h 603"/>
                      <a:gd name="T22" fmla="*/ 681 w 1831"/>
                      <a:gd name="T23" fmla="*/ 267 h 603"/>
                      <a:gd name="T24" fmla="*/ 782 w 1831"/>
                      <a:gd name="T25" fmla="*/ 331 h 603"/>
                      <a:gd name="T26" fmla="*/ 990 w 1831"/>
                      <a:gd name="T27" fmla="*/ 271 h 603"/>
                      <a:gd name="T28" fmla="*/ 941 w 1831"/>
                      <a:gd name="T29" fmla="*/ 179 h 603"/>
                      <a:gd name="T30" fmla="*/ 851 w 1831"/>
                      <a:gd name="T31" fmla="*/ 210 h 603"/>
                      <a:gd name="T32" fmla="*/ 782 w 1831"/>
                      <a:gd name="T33" fmla="*/ 179 h 603"/>
                      <a:gd name="T34" fmla="*/ 1401 w 1831"/>
                      <a:gd name="T35" fmla="*/ 72 h 603"/>
                      <a:gd name="T36" fmla="*/ 1244 w 1831"/>
                      <a:gd name="T37" fmla="*/ 166 h 603"/>
                      <a:gd name="T38" fmla="*/ 1155 w 1831"/>
                      <a:gd name="T39" fmla="*/ 226 h 603"/>
                      <a:gd name="T40" fmla="*/ 1217 w 1831"/>
                      <a:gd name="T41" fmla="*/ 270 h 603"/>
                      <a:gd name="T42" fmla="*/ 1356 w 1831"/>
                      <a:gd name="T43" fmla="*/ 255 h 603"/>
                      <a:gd name="T44" fmla="*/ 1502 w 1831"/>
                      <a:gd name="T45" fmla="*/ 135 h 603"/>
                      <a:gd name="T46" fmla="*/ 1401 w 1831"/>
                      <a:gd name="T47" fmla="*/ 72 h 603"/>
                      <a:gd name="T48" fmla="*/ 1180 w 1831"/>
                      <a:gd name="T49" fmla="*/ 0 h 603"/>
                      <a:gd name="T50" fmla="*/ 1180 w 1831"/>
                      <a:gd name="T51" fmla="*/ 0 h 603"/>
                      <a:gd name="T52" fmla="*/ 1267 w 1831"/>
                      <a:gd name="T53" fmla="*/ 4 h 603"/>
                      <a:gd name="T54" fmla="*/ 1352 w 1831"/>
                      <a:gd name="T55" fmla="*/ 11 h 603"/>
                      <a:gd name="T56" fmla="*/ 1436 w 1831"/>
                      <a:gd name="T57" fmla="*/ 24 h 603"/>
                      <a:gd name="T58" fmla="*/ 1519 w 1831"/>
                      <a:gd name="T59" fmla="*/ 43 h 603"/>
                      <a:gd name="T60" fmla="*/ 1600 w 1831"/>
                      <a:gd name="T61" fmla="*/ 66 h 603"/>
                      <a:gd name="T62" fmla="*/ 1679 w 1831"/>
                      <a:gd name="T63" fmla="*/ 93 h 603"/>
                      <a:gd name="T64" fmla="*/ 1756 w 1831"/>
                      <a:gd name="T65" fmla="*/ 124 h 603"/>
                      <a:gd name="T66" fmla="*/ 1831 w 1831"/>
                      <a:gd name="T67" fmla="*/ 160 h 603"/>
                      <a:gd name="T68" fmla="*/ 1776 w 1831"/>
                      <a:gd name="T69" fmla="*/ 169 h 603"/>
                      <a:gd name="T70" fmla="*/ 1626 w 1831"/>
                      <a:gd name="T71" fmla="*/ 145 h 603"/>
                      <a:gd name="T72" fmla="*/ 1521 w 1831"/>
                      <a:gd name="T73" fmla="*/ 221 h 603"/>
                      <a:gd name="T74" fmla="*/ 1445 w 1831"/>
                      <a:gd name="T75" fmla="*/ 311 h 603"/>
                      <a:gd name="T76" fmla="*/ 1171 w 1831"/>
                      <a:gd name="T77" fmla="*/ 338 h 603"/>
                      <a:gd name="T78" fmla="*/ 1059 w 1831"/>
                      <a:gd name="T79" fmla="*/ 319 h 603"/>
                      <a:gd name="T80" fmla="*/ 981 w 1831"/>
                      <a:gd name="T81" fmla="*/ 449 h 603"/>
                      <a:gd name="T82" fmla="*/ 757 w 1831"/>
                      <a:gd name="T83" fmla="*/ 463 h 603"/>
                      <a:gd name="T84" fmla="*/ 616 w 1831"/>
                      <a:gd name="T85" fmla="*/ 420 h 603"/>
                      <a:gd name="T86" fmla="*/ 490 w 1831"/>
                      <a:gd name="T87" fmla="*/ 494 h 603"/>
                      <a:gd name="T88" fmla="*/ 218 w 1831"/>
                      <a:gd name="T89" fmla="*/ 535 h 603"/>
                      <a:gd name="T90" fmla="*/ 0 w 1831"/>
                      <a:gd name="T91" fmla="*/ 603 h 603"/>
                      <a:gd name="T92" fmla="*/ 0 w 1831"/>
                      <a:gd name="T93" fmla="*/ 603 h 603"/>
                      <a:gd name="T94" fmla="*/ 58 w 1831"/>
                      <a:gd name="T95" fmla="*/ 531 h 603"/>
                      <a:gd name="T96" fmla="*/ 120 w 1831"/>
                      <a:gd name="T97" fmla="*/ 463 h 603"/>
                      <a:gd name="T98" fmla="*/ 185 w 1831"/>
                      <a:gd name="T99" fmla="*/ 399 h 603"/>
                      <a:gd name="T100" fmla="*/ 253 w 1831"/>
                      <a:gd name="T101" fmla="*/ 338 h 603"/>
                      <a:gd name="T102" fmla="*/ 325 w 1831"/>
                      <a:gd name="T103" fmla="*/ 283 h 603"/>
                      <a:gd name="T104" fmla="*/ 400 w 1831"/>
                      <a:gd name="T105" fmla="*/ 232 h 603"/>
                      <a:gd name="T106" fmla="*/ 477 w 1831"/>
                      <a:gd name="T107" fmla="*/ 185 h 603"/>
                      <a:gd name="T108" fmla="*/ 558 w 1831"/>
                      <a:gd name="T109" fmla="*/ 144 h 603"/>
                      <a:gd name="T110" fmla="*/ 640 w 1831"/>
                      <a:gd name="T111" fmla="*/ 107 h 603"/>
                      <a:gd name="T112" fmla="*/ 725 w 1831"/>
                      <a:gd name="T113" fmla="*/ 75 h 603"/>
                      <a:gd name="T114" fmla="*/ 813 w 1831"/>
                      <a:gd name="T115" fmla="*/ 49 h 603"/>
                      <a:gd name="T116" fmla="*/ 902 w 1831"/>
                      <a:gd name="T117" fmla="*/ 27 h 603"/>
                      <a:gd name="T118" fmla="*/ 992 w 1831"/>
                      <a:gd name="T119" fmla="*/ 13 h 603"/>
                      <a:gd name="T120" fmla="*/ 1086 w 1831"/>
                      <a:gd name="T121" fmla="*/ 4 h 603"/>
                      <a:gd name="T122" fmla="*/ 1180 w 1831"/>
                      <a:gd name="T123" fmla="*/ 0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831" h="603">
                        <a:moveTo>
                          <a:pt x="782" y="179"/>
                        </a:moveTo>
                        <a:lnTo>
                          <a:pt x="779" y="185"/>
                        </a:lnTo>
                        <a:lnTo>
                          <a:pt x="773" y="194"/>
                        </a:lnTo>
                        <a:lnTo>
                          <a:pt x="763" y="204"/>
                        </a:lnTo>
                        <a:lnTo>
                          <a:pt x="750" y="214"/>
                        </a:lnTo>
                        <a:lnTo>
                          <a:pt x="737" y="225"/>
                        </a:lnTo>
                        <a:lnTo>
                          <a:pt x="724" y="235"/>
                        </a:lnTo>
                        <a:lnTo>
                          <a:pt x="711" y="246"/>
                        </a:lnTo>
                        <a:lnTo>
                          <a:pt x="699" y="254"/>
                        </a:lnTo>
                        <a:lnTo>
                          <a:pt x="690" y="261"/>
                        </a:lnTo>
                        <a:lnTo>
                          <a:pt x="683" y="266"/>
                        </a:lnTo>
                        <a:lnTo>
                          <a:pt x="681" y="267"/>
                        </a:lnTo>
                        <a:lnTo>
                          <a:pt x="782" y="331"/>
                        </a:lnTo>
                        <a:lnTo>
                          <a:pt x="990" y="271"/>
                        </a:lnTo>
                        <a:lnTo>
                          <a:pt x="941" y="179"/>
                        </a:lnTo>
                        <a:lnTo>
                          <a:pt x="851" y="210"/>
                        </a:lnTo>
                        <a:lnTo>
                          <a:pt x="782" y="179"/>
                        </a:lnTo>
                        <a:close/>
                        <a:moveTo>
                          <a:pt x="1401" y="72"/>
                        </a:moveTo>
                        <a:lnTo>
                          <a:pt x="1244" y="166"/>
                        </a:lnTo>
                        <a:lnTo>
                          <a:pt x="1155" y="226"/>
                        </a:lnTo>
                        <a:lnTo>
                          <a:pt x="1217" y="270"/>
                        </a:lnTo>
                        <a:lnTo>
                          <a:pt x="1356" y="255"/>
                        </a:lnTo>
                        <a:lnTo>
                          <a:pt x="1502" y="135"/>
                        </a:lnTo>
                        <a:lnTo>
                          <a:pt x="1401" y="72"/>
                        </a:lnTo>
                        <a:close/>
                        <a:moveTo>
                          <a:pt x="1180" y="0"/>
                        </a:moveTo>
                        <a:lnTo>
                          <a:pt x="1180" y="0"/>
                        </a:lnTo>
                        <a:lnTo>
                          <a:pt x="1267" y="4"/>
                        </a:lnTo>
                        <a:lnTo>
                          <a:pt x="1352" y="11"/>
                        </a:lnTo>
                        <a:lnTo>
                          <a:pt x="1436" y="24"/>
                        </a:lnTo>
                        <a:lnTo>
                          <a:pt x="1519" y="43"/>
                        </a:lnTo>
                        <a:lnTo>
                          <a:pt x="1600" y="66"/>
                        </a:lnTo>
                        <a:lnTo>
                          <a:pt x="1679" y="93"/>
                        </a:lnTo>
                        <a:lnTo>
                          <a:pt x="1756" y="124"/>
                        </a:lnTo>
                        <a:lnTo>
                          <a:pt x="1831" y="160"/>
                        </a:lnTo>
                        <a:lnTo>
                          <a:pt x="1776" y="169"/>
                        </a:lnTo>
                        <a:lnTo>
                          <a:pt x="1626" y="145"/>
                        </a:lnTo>
                        <a:lnTo>
                          <a:pt x="1521" y="221"/>
                        </a:lnTo>
                        <a:lnTo>
                          <a:pt x="1445" y="311"/>
                        </a:lnTo>
                        <a:lnTo>
                          <a:pt x="1171" y="338"/>
                        </a:lnTo>
                        <a:lnTo>
                          <a:pt x="1059" y="319"/>
                        </a:lnTo>
                        <a:lnTo>
                          <a:pt x="981" y="449"/>
                        </a:lnTo>
                        <a:lnTo>
                          <a:pt x="757" y="463"/>
                        </a:lnTo>
                        <a:lnTo>
                          <a:pt x="616" y="420"/>
                        </a:lnTo>
                        <a:lnTo>
                          <a:pt x="490" y="494"/>
                        </a:lnTo>
                        <a:lnTo>
                          <a:pt x="218" y="535"/>
                        </a:lnTo>
                        <a:lnTo>
                          <a:pt x="0" y="603"/>
                        </a:lnTo>
                        <a:lnTo>
                          <a:pt x="0" y="603"/>
                        </a:lnTo>
                        <a:lnTo>
                          <a:pt x="58" y="531"/>
                        </a:lnTo>
                        <a:lnTo>
                          <a:pt x="120" y="463"/>
                        </a:lnTo>
                        <a:lnTo>
                          <a:pt x="185" y="399"/>
                        </a:lnTo>
                        <a:lnTo>
                          <a:pt x="253" y="338"/>
                        </a:lnTo>
                        <a:lnTo>
                          <a:pt x="325" y="283"/>
                        </a:lnTo>
                        <a:lnTo>
                          <a:pt x="400" y="232"/>
                        </a:lnTo>
                        <a:lnTo>
                          <a:pt x="477" y="185"/>
                        </a:lnTo>
                        <a:lnTo>
                          <a:pt x="558" y="144"/>
                        </a:lnTo>
                        <a:lnTo>
                          <a:pt x="640" y="107"/>
                        </a:lnTo>
                        <a:lnTo>
                          <a:pt x="725" y="75"/>
                        </a:lnTo>
                        <a:lnTo>
                          <a:pt x="813" y="49"/>
                        </a:lnTo>
                        <a:lnTo>
                          <a:pt x="902" y="27"/>
                        </a:lnTo>
                        <a:lnTo>
                          <a:pt x="992" y="13"/>
                        </a:lnTo>
                        <a:lnTo>
                          <a:pt x="1086" y="4"/>
                        </a:lnTo>
                        <a:lnTo>
                          <a:pt x="11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" name="Group 64">
                  <a:extLst>
                    <a:ext uri="{FF2B5EF4-FFF2-40B4-BE49-F238E27FC236}">
                      <a16:creationId xmlns:a16="http://schemas.microsoft.com/office/drawing/2014/main" id="{08A064CE-AF4B-2F44-861F-8C35E412DA35}"/>
                    </a:ext>
                  </a:extLst>
                </p:cNvPr>
                <p:cNvGrpSpPr/>
                <p:nvPr/>
              </p:nvGrpSpPr>
              <p:grpSpPr>
                <a:xfrm>
                  <a:off x="2107198" y="5565388"/>
                  <a:ext cx="359552" cy="528864"/>
                  <a:chOff x="9209088" y="5059363"/>
                  <a:chExt cx="300038" cy="441324"/>
                </a:xfrm>
                <a:solidFill>
                  <a:schemeClr val="bg1"/>
                </a:solidFill>
              </p:grpSpPr>
              <p:sp>
                <p:nvSpPr>
                  <p:cNvPr id="70" name="Freeform 412">
                    <a:extLst>
                      <a:ext uri="{FF2B5EF4-FFF2-40B4-BE49-F238E27FC236}">
                        <a16:creationId xmlns:a16="http://schemas.microsoft.com/office/drawing/2014/main" id="{9AB95EBA-3AEB-1443-897B-2F91E36BC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3863" y="5059363"/>
                    <a:ext cx="90488" cy="90487"/>
                  </a:xfrm>
                  <a:custGeom>
                    <a:avLst/>
                    <a:gdLst>
                      <a:gd name="T0" fmla="*/ 343 w 686"/>
                      <a:gd name="T1" fmla="*/ 0 h 686"/>
                      <a:gd name="T2" fmla="*/ 390 w 686"/>
                      <a:gd name="T3" fmla="*/ 3 h 686"/>
                      <a:gd name="T4" fmla="*/ 435 w 686"/>
                      <a:gd name="T5" fmla="*/ 12 h 686"/>
                      <a:gd name="T6" fmla="*/ 477 w 686"/>
                      <a:gd name="T7" fmla="*/ 27 h 686"/>
                      <a:gd name="T8" fmla="*/ 517 w 686"/>
                      <a:gd name="T9" fmla="*/ 46 h 686"/>
                      <a:gd name="T10" fmla="*/ 553 w 686"/>
                      <a:gd name="T11" fmla="*/ 71 h 686"/>
                      <a:gd name="T12" fmla="*/ 586 w 686"/>
                      <a:gd name="T13" fmla="*/ 100 h 686"/>
                      <a:gd name="T14" fmla="*/ 615 w 686"/>
                      <a:gd name="T15" fmla="*/ 133 h 686"/>
                      <a:gd name="T16" fmla="*/ 640 w 686"/>
                      <a:gd name="T17" fmla="*/ 169 h 686"/>
                      <a:gd name="T18" fmla="*/ 659 w 686"/>
                      <a:gd name="T19" fmla="*/ 209 h 686"/>
                      <a:gd name="T20" fmla="*/ 674 w 686"/>
                      <a:gd name="T21" fmla="*/ 251 h 686"/>
                      <a:gd name="T22" fmla="*/ 683 w 686"/>
                      <a:gd name="T23" fmla="*/ 296 h 686"/>
                      <a:gd name="T24" fmla="*/ 686 w 686"/>
                      <a:gd name="T25" fmla="*/ 342 h 686"/>
                      <a:gd name="T26" fmla="*/ 683 w 686"/>
                      <a:gd name="T27" fmla="*/ 389 h 686"/>
                      <a:gd name="T28" fmla="*/ 674 w 686"/>
                      <a:gd name="T29" fmla="*/ 434 h 686"/>
                      <a:gd name="T30" fmla="*/ 659 w 686"/>
                      <a:gd name="T31" fmla="*/ 476 h 686"/>
                      <a:gd name="T32" fmla="*/ 640 w 686"/>
                      <a:gd name="T33" fmla="*/ 516 h 686"/>
                      <a:gd name="T34" fmla="*/ 615 w 686"/>
                      <a:gd name="T35" fmla="*/ 552 h 686"/>
                      <a:gd name="T36" fmla="*/ 586 w 686"/>
                      <a:gd name="T37" fmla="*/ 585 h 686"/>
                      <a:gd name="T38" fmla="*/ 553 w 686"/>
                      <a:gd name="T39" fmla="*/ 614 h 686"/>
                      <a:gd name="T40" fmla="*/ 517 w 686"/>
                      <a:gd name="T41" fmla="*/ 639 h 686"/>
                      <a:gd name="T42" fmla="*/ 477 w 686"/>
                      <a:gd name="T43" fmla="*/ 659 h 686"/>
                      <a:gd name="T44" fmla="*/ 435 w 686"/>
                      <a:gd name="T45" fmla="*/ 674 h 686"/>
                      <a:gd name="T46" fmla="*/ 390 w 686"/>
                      <a:gd name="T47" fmla="*/ 682 h 686"/>
                      <a:gd name="T48" fmla="*/ 343 w 686"/>
                      <a:gd name="T49" fmla="*/ 686 h 686"/>
                      <a:gd name="T50" fmla="*/ 296 w 686"/>
                      <a:gd name="T51" fmla="*/ 682 h 686"/>
                      <a:gd name="T52" fmla="*/ 252 w 686"/>
                      <a:gd name="T53" fmla="*/ 674 h 686"/>
                      <a:gd name="T54" fmla="*/ 210 w 686"/>
                      <a:gd name="T55" fmla="*/ 659 h 686"/>
                      <a:gd name="T56" fmla="*/ 170 w 686"/>
                      <a:gd name="T57" fmla="*/ 639 h 686"/>
                      <a:gd name="T58" fmla="*/ 134 w 686"/>
                      <a:gd name="T59" fmla="*/ 614 h 686"/>
                      <a:gd name="T60" fmla="*/ 101 w 686"/>
                      <a:gd name="T61" fmla="*/ 585 h 686"/>
                      <a:gd name="T62" fmla="*/ 72 w 686"/>
                      <a:gd name="T63" fmla="*/ 552 h 686"/>
                      <a:gd name="T64" fmla="*/ 48 w 686"/>
                      <a:gd name="T65" fmla="*/ 516 h 686"/>
                      <a:gd name="T66" fmla="*/ 27 w 686"/>
                      <a:gd name="T67" fmla="*/ 476 h 686"/>
                      <a:gd name="T68" fmla="*/ 13 w 686"/>
                      <a:gd name="T69" fmla="*/ 434 h 686"/>
                      <a:gd name="T70" fmla="*/ 4 w 686"/>
                      <a:gd name="T71" fmla="*/ 389 h 686"/>
                      <a:gd name="T72" fmla="*/ 0 w 686"/>
                      <a:gd name="T73" fmla="*/ 342 h 686"/>
                      <a:gd name="T74" fmla="*/ 4 w 686"/>
                      <a:gd name="T75" fmla="*/ 296 h 686"/>
                      <a:gd name="T76" fmla="*/ 13 w 686"/>
                      <a:gd name="T77" fmla="*/ 251 h 686"/>
                      <a:gd name="T78" fmla="*/ 27 w 686"/>
                      <a:gd name="T79" fmla="*/ 209 h 686"/>
                      <a:gd name="T80" fmla="*/ 48 w 686"/>
                      <a:gd name="T81" fmla="*/ 169 h 686"/>
                      <a:gd name="T82" fmla="*/ 72 w 686"/>
                      <a:gd name="T83" fmla="*/ 133 h 686"/>
                      <a:gd name="T84" fmla="*/ 101 w 686"/>
                      <a:gd name="T85" fmla="*/ 100 h 686"/>
                      <a:gd name="T86" fmla="*/ 134 w 686"/>
                      <a:gd name="T87" fmla="*/ 71 h 686"/>
                      <a:gd name="T88" fmla="*/ 170 w 686"/>
                      <a:gd name="T89" fmla="*/ 46 h 686"/>
                      <a:gd name="T90" fmla="*/ 210 w 686"/>
                      <a:gd name="T91" fmla="*/ 27 h 686"/>
                      <a:gd name="T92" fmla="*/ 252 w 686"/>
                      <a:gd name="T93" fmla="*/ 12 h 686"/>
                      <a:gd name="T94" fmla="*/ 296 w 686"/>
                      <a:gd name="T95" fmla="*/ 3 h 686"/>
                      <a:gd name="T96" fmla="*/ 343 w 686"/>
                      <a:gd name="T97" fmla="*/ 0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86" h="686">
                        <a:moveTo>
                          <a:pt x="343" y="0"/>
                        </a:moveTo>
                        <a:lnTo>
                          <a:pt x="390" y="3"/>
                        </a:lnTo>
                        <a:lnTo>
                          <a:pt x="435" y="12"/>
                        </a:lnTo>
                        <a:lnTo>
                          <a:pt x="477" y="27"/>
                        </a:lnTo>
                        <a:lnTo>
                          <a:pt x="517" y="46"/>
                        </a:lnTo>
                        <a:lnTo>
                          <a:pt x="553" y="71"/>
                        </a:lnTo>
                        <a:lnTo>
                          <a:pt x="586" y="100"/>
                        </a:lnTo>
                        <a:lnTo>
                          <a:pt x="615" y="133"/>
                        </a:lnTo>
                        <a:lnTo>
                          <a:pt x="640" y="169"/>
                        </a:lnTo>
                        <a:lnTo>
                          <a:pt x="659" y="209"/>
                        </a:lnTo>
                        <a:lnTo>
                          <a:pt x="674" y="251"/>
                        </a:lnTo>
                        <a:lnTo>
                          <a:pt x="683" y="296"/>
                        </a:lnTo>
                        <a:lnTo>
                          <a:pt x="686" y="342"/>
                        </a:lnTo>
                        <a:lnTo>
                          <a:pt x="683" y="389"/>
                        </a:lnTo>
                        <a:lnTo>
                          <a:pt x="674" y="434"/>
                        </a:lnTo>
                        <a:lnTo>
                          <a:pt x="659" y="476"/>
                        </a:lnTo>
                        <a:lnTo>
                          <a:pt x="640" y="516"/>
                        </a:lnTo>
                        <a:lnTo>
                          <a:pt x="615" y="552"/>
                        </a:lnTo>
                        <a:lnTo>
                          <a:pt x="586" y="585"/>
                        </a:lnTo>
                        <a:lnTo>
                          <a:pt x="553" y="614"/>
                        </a:lnTo>
                        <a:lnTo>
                          <a:pt x="517" y="639"/>
                        </a:lnTo>
                        <a:lnTo>
                          <a:pt x="477" y="659"/>
                        </a:lnTo>
                        <a:lnTo>
                          <a:pt x="435" y="674"/>
                        </a:lnTo>
                        <a:lnTo>
                          <a:pt x="390" y="682"/>
                        </a:lnTo>
                        <a:lnTo>
                          <a:pt x="343" y="686"/>
                        </a:lnTo>
                        <a:lnTo>
                          <a:pt x="296" y="682"/>
                        </a:lnTo>
                        <a:lnTo>
                          <a:pt x="252" y="674"/>
                        </a:lnTo>
                        <a:lnTo>
                          <a:pt x="210" y="659"/>
                        </a:lnTo>
                        <a:lnTo>
                          <a:pt x="170" y="639"/>
                        </a:lnTo>
                        <a:lnTo>
                          <a:pt x="134" y="614"/>
                        </a:lnTo>
                        <a:lnTo>
                          <a:pt x="101" y="585"/>
                        </a:lnTo>
                        <a:lnTo>
                          <a:pt x="72" y="552"/>
                        </a:lnTo>
                        <a:lnTo>
                          <a:pt x="48" y="516"/>
                        </a:lnTo>
                        <a:lnTo>
                          <a:pt x="27" y="476"/>
                        </a:lnTo>
                        <a:lnTo>
                          <a:pt x="13" y="434"/>
                        </a:lnTo>
                        <a:lnTo>
                          <a:pt x="4" y="389"/>
                        </a:lnTo>
                        <a:lnTo>
                          <a:pt x="0" y="342"/>
                        </a:lnTo>
                        <a:lnTo>
                          <a:pt x="4" y="296"/>
                        </a:lnTo>
                        <a:lnTo>
                          <a:pt x="13" y="251"/>
                        </a:lnTo>
                        <a:lnTo>
                          <a:pt x="27" y="209"/>
                        </a:lnTo>
                        <a:lnTo>
                          <a:pt x="48" y="169"/>
                        </a:lnTo>
                        <a:lnTo>
                          <a:pt x="72" y="133"/>
                        </a:lnTo>
                        <a:lnTo>
                          <a:pt x="101" y="100"/>
                        </a:lnTo>
                        <a:lnTo>
                          <a:pt x="134" y="71"/>
                        </a:lnTo>
                        <a:lnTo>
                          <a:pt x="170" y="46"/>
                        </a:lnTo>
                        <a:lnTo>
                          <a:pt x="210" y="27"/>
                        </a:lnTo>
                        <a:lnTo>
                          <a:pt x="252" y="12"/>
                        </a:lnTo>
                        <a:lnTo>
                          <a:pt x="296" y="3"/>
                        </a:lnTo>
                        <a:lnTo>
                          <a:pt x="34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413">
                    <a:extLst>
                      <a:ext uri="{FF2B5EF4-FFF2-40B4-BE49-F238E27FC236}">
                        <a16:creationId xmlns:a16="http://schemas.microsoft.com/office/drawing/2014/main" id="{9AC63613-D444-2A45-ABB7-5A4AEA303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8463" y="5156200"/>
                    <a:ext cx="141288" cy="344487"/>
                  </a:xfrm>
                  <a:custGeom>
                    <a:avLst/>
                    <a:gdLst>
                      <a:gd name="T0" fmla="*/ 925 w 1073"/>
                      <a:gd name="T1" fmla="*/ 1 h 2605"/>
                      <a:gd name="T2" fmla="*/ 982 w 1073"/>
                      <a:gd name="T3" fmla="*/ 12 h 2605"/>
                      <a:gd name="T4" fmla="*/ 1029 w 1073"/>
                      <a:gd name="T5" fmla="*/ 45 h 2605"/>
                      <a:gd name="T6" fmla="*/ 1061 w 1073"/>
                      <a:gd name="T7" fmla="*/ 91 h 2605"/>
                      <a:gd name="T8" fmla="*/ 1073 w 1073"/>
                      <a:gd name="T9" fmla="*/ 149 h 2605"/>
                      <a:gd name="T10" fmla="*/ 1069 w 1073"/>
                      <a:gd name="T11" fmla="*/ 1419 h 2605"/>
                      <a:gd name="T12" fmla="*/ 1048 w 1073"/>
                      <a:gd name="T13" fmla="*/ 1472 h 2605"/>
                      <a:gd name="T14" fmla="*/ 1007 w 1073"/>
                      <a:gd name="T15" fmla="*/ 1512 h 2605"/>
                      <a:gd name="T16" fmla="*/ 954 w 1073"/>
                      <a:gd name="T17" fmla="*/ 1535 h 2605"/>
                      <a:gd name="T18" fmla="*/ 900 w 1073"/>
                      <a:gd name="T19" fmla="*/ 1536 h 2605"/>
                      <a:gd name="T20" fmla="*/ 854 w 1073"/>
                      <a:gd name="T21" fmla="*/ 1520 h 2605"/>
                      <a:gd name="T22" fmla="*/ 835 w 1073"/>
                      <a:gd name="T23" fmla="*/ 2456 h 2605"/>
                      <a:gd name="T24" fmla="*/ 824 w 1073"/>
                      <a:gd name="T25" fmla="*/ 2515 h 2605"/>
                      <a:gd name="T26" fmla="*/ 792 w 1073"/>
                      <a:gd name="T27" fmla="*/ 2561 h 2605"/>
                      <a:gd name="T28" fmla="*/ 744 w 1073"/>
                      <a:gd name="T29" fmla="*/ 2593 h 2605"/>
                      <a:gd name="T30" fmla="*/ 687 w 1073"/>
                      <a:gd name="T31" fmla="*/ 2605 h 2605"/>
                      <a:gd name="T32" fmla="*/ 629 w 1073"/>
                      <a:gd name="T33" fmla="*/ 2593 h 2605"/>
                      <a:gd name="T34" fmla="*/ 582 w 1073"/>
                      <a:gd name="T35" fmla="*/ 2561 h 2605"/>
                      <a:gd name="T36" fmla="*/ 551 w 1073"/>
                      <a:gd name="T37" fmla="*/ 2515 h 2605"/>
                      <a:gd name="T38" fmla="*/ 539 w 1073"/>
                      <a:gd name="T39" fmla="*/ 2456 h 2605"/>
                      <a:gd name="T40" fmla="*/ 532 w 1073"/>
                      <a:gd name="T41" fmla="*/ 2486 h 2605"/>
                      <a:gd name="T42" fmla="*/ 509 w 1073"/>
                      <a:gd name="T43" fmla="*/ 2539 h 2605"/>
                      <a:gd name="T44" fmla="*/ 469 w 1073"/>
                      <a:gd name="T45" fmla="*/ 2579 h 2605"/>
                      <a:gd name="T46" fmla="*/ 416 w 1073"/>
                      <a:gd name="T47" fmla="*/ 2602 h 2605"/>
                      <a:gd name="T48" fmla="*/ 357 w 1073"/>
                      <a:gd name="T49" fmla="*/ 2602 h 2605"/>
                      <a:gd name="T50" fmla="*/ 304 w 1073"/>
                      <a:gd name="T51" fmla="*/ 2579 h 2605"/>
                      <a:gd name="T52" fmla="*/ 263 w 1073"/>
                      <a:gd name="T53" fmla="*/ 2539 h 2605"/>
                      <a:gd name="T54" fmla="*/ 241 w 1073"/>
                      <a:gd name="T55" fmla="*/ 2486 h 2605"/>
                      <a:gd name="T56" fmla="*/ 238 w 1073"/>
                      <a:gd name="T57" fmla="*/ 1507 h 2605"/>
                      <a:gd name="T58" fmla="*/ 197 w 1073"/>
                      <a:gd name="T59" fmla="*/ 1530 h 2605"/>
                      <a:gd name="T60" fmla="*/ 148 w 1073"/>
                      <a:gd name="T61" fmla="*/ 1538 h 2605"/>
                      <a:gd name="T62" fmla="*/ 91 w 1073"/>
                      <a:gd name="T63" fmla="*/ 1526 h 2605"/>
                      <a:gd name="T64" fmla="*/ 43 w 1073"/>
                      <a:gd name="T65" fmla="*/ 1495 h 2605"/>
                      <a:gd name="T66" fmla="*/ 12 w 1073"/>
                      <a:gd name="T67" fmla="*/ 1447 h 2605"/>
                      <a:gd name="T68" fmla="*/ 0 w 1073"/>
                      <a:gd name="T69" fmla="*/ 1389 h 2605"/>
                      <a:gd name="T70" fmla="*/ 3 w 1073"/>
                      <a:gd name="T71" fmla="*/ 119 h 2605"/>
                      <a:gd name="T72" fmla="*/ 25 w 1073"/>
                      <a:gd name="T73" fmla="*/ 67 h 2605"/>
                      <a:gd name="T74" fmla="*/ 64 w 1073"/>
                      <a:gd name="T75" fmla="*/ 27 h 2605"/>
                      <a:gd name="T76" fmla="*/ 116 w 1073"/>
                      <a:gd name="T77" fmla="*/ 5 h 2605"/>
                      <a:gd name="T78" fmla="*/ 145 w 1073"/>
                      <a:gd name="T79" fmla="*/ 0 h 26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073" h="2605">
                        <a:moveTo>
                          <a:pt x="145" y="0"/>
                        </a:moveTo>
                        <a:lnTo>
                          <a:pt x="925" y="1"/>
                        </a:lnTo>
                        <a:lnTo>
                          <a:pt x="954" y="4"/>
                        </a:lnTo>
                        <a:lnTo>
                          <a:pt x="982" y="12"/>
                        </a:lnTo>
                        <a:lnTo>
                          <a:pt x="1007" y="26"/>
                        </a:lnTo>
                        <a:lnTo>
                          <a:pt x="1029" y="45"/>
                        </a:lnTo>
                        <a:lnTo>
                          <a:pt x="1048" y="66"/>
                        </a:lnTo>
                        <a:lnTo>
                          <a:pt x="1061" y="91"/>
                        </a:lnTo>
                        <a:lnTo>
                          <a:pt x="1069" y="119"/>
                        </a:lnTo>
                        <a:lnTo>
                          <a:pt x="1073" y="149"/>
                        </a:lnTo>
                        <a:lnTo>
                          <a:pt x="1073" y="1389"/>
                        </a:lnTo>
                        <a:lnTo>
                          <a:pt x="1069" y="1419"/>
                        </a:lnTo>
                        <a:lnTo>
                          <a:pt x="1061" y="1447"/>
                        </a:lnTo>
                        <a:lnTo>
                          <a:pt x="1048" y="1472"/>
                        </a:lnTo>
                        <a:lnTo>
                          <a:pt x="1029" y="1495"/>
                        </a:lnTo>
                        <a:lnTo>
                          <a:pt x="1007" y="1512"/>
                        </a:lnTo>
                        <a:lnTo>
                          <a:pt x="982" y="1526"/>
                        </a:lnTo>
                        <a:lnTo>
                          <a:pt x="954" y="1535"/>
                        </a:lnTo>
                        <a:lnTo>
                          <a:pt x="925" y="1538"/>
                        </a:lnTo>
                        <a:lnTo>
                          <a:pt x="900" y="1536"/>
                        </a:lnTo>
                        <a:lnTo>
                          <a:pt x="876" y="1530"/>
                        </a:lnTo>
                        <a:lnTo>
                          <a:pt x="854" y="1520"/>
                        </a:lnTo>
                        <a:lnTo>
                          <a:pt x="835" y="1508"/>
                        </a:lnTo>
                        <a:lnTo>
                          <a:pt x="835" y="2456"/>
                        </a:lnTo>
                        <a:lnTo>
                          <a:pt x="833" y="2486"/>
                        </a:lnTo>
                        <a:lnTo>
                          <a:pt x="824" y="2515"/>
                        </a:lnTo>
                        <a:lnTo>
                          <a:pt x="810" y="2539"/>
                        </a:lnTo>
                        <a:lnTo>
                          <a:pt x="792" y="2561"/>
                        </a:lnTo>
                        <a:lnTo>
                          <a:pt x="770" y="2579"/>
                        </a:lnTo>
                        <a:lnTo>
                          <a:pt x="744" y="2593"/>
                        </a:lnTo>
                        <a:lnTo>
                          <a:pt x="717" y="2602"/>
                        </a:lnTo>
                        <a:lnTo>
                          <a:pt x="687" y="2605"/>
                        </a:lnTo>
                        <a:lnTo>
                          <a:pt x="657" y="2602"/>
                        </a:lnTo>
                        <a:lnTo>
                          <a:pt x="629" y="2593"/>
                        </a:lnTo>
                        <a:lnTo>
                          <a:pt x="604" y="2579"/>
                        </a:lnTo>
                        <a:lnTo>
                          <a:pt x="582" y="2561"/>
                        </a:lnTo>
                        <a:lnTo>
                          <a:pt x="564" y="2539"/>
                        </a:lnTo>
                        <a:lnTo>
                          <a:pt x="551" y="2515"/>
                        </a:lnTo>
                        <a:lnTo>
                          <a:pt x="542" y="2486"/>
                        </a:lnTo>
                        <a:lnTo>
                          <a:pt x="539" y="2456"/>
                        </a:lnTo>
                        <a:lnTo>
                          <a:pt x="535" y="2456"/>
                        </a:lnTo>
                        <a:lnTo>
                          <a:pt x="532" y="2486"/>
                        </a:lnTo>
                        <a:lnTo>
                          <a:pt x="523" y="2515"/>
                        </a:lnTo>
                        <a:lnTo>
                          <a:pt x="509" y="2539"/>
                        </a:lnTo>
                        <a:lnTo>
                          <a:pt x="492" y="2561"/>
                        </a:lnTo>
                        <a:lnTo>
                          <a:pt x="469" y="2579"/>
                        </a:lnTo>
                        <a:lnTo>
                          <a:pt x="444" y="2593"/>
                        </a:lnTo>
                        <a:lnTo>
                          <a:pt x="416" y="2602"/>
                        </a:lnTo>
                        <a:lnTo>
                          <a:pt x="386" y="2605"/>
                        </a:lnTo>
                        <a:lnTo>
                          <a:pt x="357" y="2602"/>
                        </a:lnTo>
                        <a:lnTo>
                          <a:pt x="328" y="2593"/>
                        </a:lnTo>
                        <a:lnTo>
                          <a:pt x="304" y="2579"/>
                        </a:lnTo>
                        <a:lnTo>
                          <a:pt x="281" y="2561"/>
                        </a:lnTo>
                        <a:lnTo>
                          <a:pt x="263" y="2539"/>
                        </a:lnTo>
                        <a:lnTo>
                          <a:pt x="250" y="2515"/>
                        </a:lnTo>
                        <a:lnTo>
                          <a:pt x="241" y="2486"/>
                        </a:lnTo>
                        <a:lnTo>
                          <a:pt x="238" y="2456"/>
                        </a:lnTo>
                        <a:lnTo>
                          <a:pt x="238" y="1507"/>
                        </a:lnTo>
                        <a:lnTo>
                          <a:pt x="218" y="1520"/>
                        </a:lnTo>
                        <a:lnTo>
                          <a:pt x="197" y="1530"/>
                        </a:lnTo>
                        <a:lnTo>
                          <a:pt x="173" y="1536"/>
                        </a:lnTo>
                        <a:lnTo>
                          <a:pt x="148" y="1538"/>
                        </a:lnTo>
                        <a:lnTo>
                          <a:pt x="119" y="1535"/>
                        </a:lnTo>
                        <a:lnTo>
                          <a:pt x="91" y="1526"/>
                        </a:lnTo>
                        <a:lnTo>
                          <a:pt x="66" y="1512"/>
                        </a:lnTo>
                        <a:lnTo>
                          <a:pt x="43" y="1495"/>
                        </a:lnTo>
                        <a:lnTo>
                          <a:pt x="25" y="1472"/>
                        </a:lnTo>
                        <a:lnTo>
                          <a:pt x="12" y="1447"/>
                        </a:lnTo>
                        <a:lnTo>
                          <a:pt x="3" y="1419"/>
                        </a:lnTo>
                        <a:lnTo>
                          <a:pt x="0" y="1389"/>
                        </a:lnTo>
                        <a:lnTo>
                          <a:pt x="0" y="149"/>
                        </a:lnTo>
                        <a:lnTo>
                          <a:pt x="3" y="119"/>
                        </a:lnTo>
                        <a:lnTo>
                          <a:pt x="11" y="92"/>
                        </a:lnTo>
                        <a:lnTo>
                          <a:pt x="25" y="67"/>
                        </a:lnTo>
                        <a:lnTo>
                          <a:pt x="42" y="46"/>
                        </a:lnTo>
                        <a:lnTo>
                          <a:pt x="64" y="27"/>
                        </a:lnTo>
                        <a:lnTo>
                          <a:pt x="89" y="13"/>
                        </a:lnTo>
                        <a:lnTo>
                          <a:pt x="116" y="5"/>
                        </a:lnTo>
                        <a:lnTo>
                          <a:pt x="145" y="1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414">
                    <a:extLst>
                      <a:ext uri="{FF2B5EF4-FFF2-40B4-BE49-F238E27FC236}">
                        <a16:creationId xmlns:a16="http://schemas.microsoft.com/office/drawing/2014/main" id="{60846137-7DB5-B74A-A2F8-3998D6F35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2901" y="5059363"/>
                    <a:ext cx="74613" cy="82550"/>
                  </a:xfrm>
                  <a:custGeom>
                    <a:avLst/>
                    <a:gdLst>
                      <a:gd name="T0" fmla="*/ 314 w 565"/>
                      <a:gd name="T1" fmla="*/ 0 h 629"/>
                      <a:gd name="T2" fmla="*/ 358 w 565"/>
                      <a:gd name="T3" fmla="*/ 3 h 629"/>
                      <a:gd name="T4" fmla="*/ 400 w 565"/>
                      <a:gd name="T5" fmla="*/ 12 h 629"/>
                      <a:gd name="T6" fmla="*/ 439 w 565"/>
                      <a:gd name="T7" fmla="*/ 25 h 629"/>
                      <a:gd name="T8" fmla="*/ 474 w 565"/>
                      <a:gd name="T9" fmla="*/ 44 h 629"/>
                      <a:gd name="T10" fmla="*/ 508 w 565"/>
                      <a:gd name="T11" fmla="*/ 67 h 629"/>
                      <a:gd name="T12" fmla="*/ 538 w 565"/>
                      <a:gd name="T13" fmla="*/ 94 h 629"/>
                      <a:gd name="T14" fmla="*/ 565 w 565"/>
                      <a:gd name="T15" fmla="*/ 125 h 629"/>
                      <a:gd name="T16" fmla="*/ 545 w 565"/>
                      <a:gd name="T17" fmla="*/ 165 h 629"/>
                      <a:gd name="T18" fmla="*/ 528 w 565"/>
                      <a:gd name="T19" fmla="*/ 206 h 629"/>
                      <a:gd name="T20" fmla="*/ 516 w 565"/>
                      <a:gd name="T21" fmla="*/ 250 h 629"/>
                      <a:gd name="T22" fmla="*/ 509 w 565"/>
                      <a:gd name="T23" fmla="*/ 296 h 629"/>
                      <a:gd name="T24" fmla="*/ 507 w 565"/>
                      <a:gd name="T25" fmla="*/ 342 h 629"/>
                      <a:gd name="T26" fmla="*/ 509 w 565"/>
                      <a:gd name="T27" fmla="*/ 391 h 629"/>
                      <a:gd name="T28" fmla="*/ 518 w 565"/>
                      <a:gd name="T29" fmla="*/ 437 h 629"/>
                      <a:gd name="T30" fmla="*/ 530 w 565"/>
                      <a:gd name="T31" fmla="*/ 483 h 629"/>
                      <a:gd name="T32" fmla="*/ 548 w 565"/>
                      <a:gd name="T33" fmla="*/ 525 h 629"/>
                      <a:gd name="T34" fmla="*/ 518 w 565"/>
                      <a:gd name="T35" fmla="*/ 555 h 629"/>
                      <a:gd name="T36" fmla="*/ 483 w 565"/>
                      <a:gd name="T37" fmla="*/ 581 h 629"/>
                      <a:gd name="T38" fmla="*/ 445 w 565"/>
                      <a:gd name="T39" fmla="*/ 601 h 629"/>
                      <a:gd name="T40" fmla="*/ 404 w 565"/>
                      <a:gd name="T41" fmla="*/ 616 h 629"/>
                      <a:gd name="T42" fmla="*/ 361 w 565"/>
                      <a:gd name="T43" fmla="*/ 626 h 629"/>
                      <a:gd name="T44" fmla="*/ 314 w 565"/>
                      <a:gd name="T45" fmla="*/ 629 h 629"/>
                      <a:gd name="T46" fmla="*/ 272 w 565"/>
                      <a:gd name="T47" fmla="*/ 627 h 629"/>
                      <a:gd name="T48" fmla="*/ 231 w 565"/>
                      <a:gd name="T49" fmla="*/ 619 h 629"/>
                      <a:gd name="T50" fmla="*/ 192 w 565"/>
                      <a:gd name="T51" fmla="*/ 605 h 629"/>
                      <a:gd name="T52" fmla="*/ 156 w 565"/>
                      <a:gd name="T53" fmla="*/ 587 h 629"/>
                      <a:gd name="T54" fmla="*/ 122 w 565"/>
                      <a:gd name="T55" fmla="*/ 565 h 629"/>
                      <a:gd name="T56" fmla="*/ 92 w 565"/>
                      <a:gd name="T57" fmla="*/ 538 h 629"/>
                      <a:gd name="T58" fmla="*/ 66 w 565"/>
                      <a:gd name="T59" fmla="*/ 507 h 629"/>
                      <a:gd name="T60" fmla="*/ 43 w 565"/>
                      <a:gd name="T61" fmla="*/ 474 h 629"/>
                      <a:gd name="T62" fmla="*/ 25 w 565"/>
                      <a:gd name="T63" fmla="*/ 437 h 629"/>
                      <a:gd name="T64" fmla="*/ 11 w 565"/>
                      <a:gd name="T65" fmla="*/ 398 h 629"/>
                      <a:gd name="T66" fmla="*/ 2 w 565"/>
                      <a:gd name="T67" fmla="*/ 357 h 629"/>
                      <a:gd name="T68" fmla="*/ 0 w 565"/>
                      <a:gd name="T69" fmla="*/ 315 h 629"/>
                      <a:gd name="T70" fmla="*/ 3 w 565"/>
                      <a:gd name="T71" fmla="*/ 269 h 629"/>
                      <a:gd name="T72" fmla="*/ 13 w 565"/>
                      <a:gd name="T73" fmla="*/ 223 h 629"/>
                      <a:gd name="T74" fmla="*/ 29 w 565"/>
                      <a:gd name="T75" fmla="*/ 182 h 629"/>
                      <a:gd name="T76" fmla="*/ 51 w 565"/>
                      <a:gd name="T77" fmla="*/ 143 h 629"/>
                      <a:gd name="T78" fmla="*/ 77 w 565"/>
                      <a:gd name="T79" fmla="*/ 108 h 629"/>
                      <a:gd name="T80" fmla="*/ 108 w 565"/>
                      <a:gd name="T81" fmla="*/ 76 h 629"/>
                      <a:gd name="T82" fmla="*/ 144 w 565"/>
                      <a:gd name="T83" fmla="*/ 51 h 629"/>
                      <a:gd name="T84" fmla="*/ 183 w 565"/>
                      <a:gd name="T85" fmla="*/ 29 h 629"/>
                      <a:gd name="T86" fmla="*/ 224 w 565"/>
                      <a:gd name="T87" fmla="*/ 13 h 629"/>
                      <a:gd name="T88" fmla="*/ 268 w 565"/>
                      <a:gd name="T89" fmla="*/ 3 h 629"/>
                      <a:gd name="T90" fmla="*/ 314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314" y="0"/>
                        </a:moveTo>
                        <a:lnTo>
                          <a:pt x="358" y="3"/>
                        </a:lnTo>
                        <a:lnTo>
                          <a:pt x="400" y="12"/>
                        </a:lnTo>
                        <a:lnTo>
                          <a:pt x="439" y="25"/>
                        </a:lnTo>
                        <a:lnTo>
                          <a:pt x="474" y="44"/>
                        </a:lnTo>
                        <a:lnTo>
                          <a:pt x="508" y="67"/>
                        </a:lnTo>
                        <a:lnTo>
                          <a:pt x="538" y="94"/>
                        </a:lnTo>
                        <a:lnTo>
                          <a:pt x="565" y="125"/>
                        </a:lnTo>
                        <a:lnTo>
                          <a:pt x="545" y="165"/>
                        </a:lnTo>
                        <a:lnTo>
                          <a:pt x="528" y="206"/>
                        </a:lnTo>
                        <a:lnTo>
                          <a:pt x="516" y="250"/>
                        </a:lnTo>
                        <a:lnTo>
                          <a:pt x="509" y="296"/>
                        </a:lnTo>
                        <a:lnTo>
                          <a:pt x="507" y="342"/>
                        </a:lnTo>
                        <a:lnTo>
                          <a:pt x="509" y="391"/>
                        </a:lnTo>
                        <a:lnTo>
                          <a:pt x="518" y="437"/>
                        </a:lnTo>
                        <a:lnTo>
                          <a:pt x="530" y="483"/>
                        </a:lnTo>
                        <a:lnTo>
                          <a:pt x="548" y="525"/>
                        </a:lnTo>
                        <a:lnTo>
                          <a:pt x="518" y="555"/>
                        </a:lnTo>
                        <a:lnTo>
                          <a:pt x="483" y="581"/>
                        </a:lnTo>
                        <a:lnTo>
                          <a:pt x="445" y="601"/>
                        </a:lnTo>
                        <a:lnTo>
                          <a:pt x="404" y="616"/>
                        </a:lnTo>
                        <a:lnTo>
                          <a:pt x="361" y="626"/>
                        </a:lnTo>
                        <a:lnTo>
                          <a:pt x="314" y="629"/>
                        </a:lnTo>
                        <a:lnTo>
                          <a:pt x="272" y="627"/>
                        </a:lnTo>
                        <a:lnTo>
                          <a:pt x="231" y="619"/>
                        </a:lnTo>
                        <a:lnTo>
                          <a:pt x="192" y="605"/>
                        </a:lnTo>
                        <a:lnTo>
                          <a:pt x="156" y="587"/>
                        </a:lnTo>
                        <a:lnTo>
                          <a:pt x="122" y="565"/>
                        </a:lnTo>
                        <a:lnTo>
                          <a:pt x="92" y="538"/>
                        </a:lnTo>
                        <a:lnTo>
                          <a:pt x="66" y="507"/>
                        </a:lnTo>
                        <a:lnTo>
                          <a:pt x="43" y="474"/>
                        </a:lnTo>
                        <a:lnTo>
                          <a:pt x="25" y="437"/>
                        </a:lnTo>
                        <a:lnTo>
                          <a:pt x="11" y="398"/>
                        </a:lnTo>
                        <a:lnTo>
                          <a:pt x="2" y="357"/>
                        </a:lnTo>
                        <a:lnTo>
                          <a:pt x="0" y="315"/>
                        </a:lnTo>
                        <a:lnTo>
                          <a:pt x="3" y="269"/>
                        </a:lnTo>
                        <a:lnTo>
                          <a:pt x="13" y="223"/>
                        </a:lnTo>
                        <a:lnTo>
                          <a:pt x="29" y="182"/>
                        </a:lnTo>
                        <a:lnTo>
                          <a:pt x="51" y="143"/>
                        </a:lnTo>
                        <a:lnTo>
                          <a:pt x="77" y="108"/>
                        </a:lnTo>
                        <a:lnTo>
                          <a:pt x="108" y="76"/>
                        </a:lnTo>
                        <a:lnTo>
                          <a:pt x="144" y="51"/>
                        </a:lnTo>
                        <a:lnTo>
                          <a:pt x="183" y="29"/>
                        </a:lnTo>
                        <a:lnTo>
                          <a:pt x="224" y="13"/>
                        </a:lnTo>
                        <a:lnTo>
                          <a:pt x="268" y="3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415">
                    <a:extLst>
                      <a:ext uri="{FF2B5EF4-FFF2-40B4-BE49-F238E27FC236}">
                        <a16:creationId xmlns:a16="http://schemas.microsoft.com/office/drawing/2014/main" id="{3221D525-46F6-8844-8432-D7E8D3099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9088" y="5148263"/>
                    <a:ext cx="96838" cy="317500"/>
                  </a:xfrm>
                  <a:custGeom>
                    <a:avLst/>
                    <a:gdLst>
                      <a:gd name="T0" fmla="*/ 373 w 729"/>
                      <a:gd name="T1" fmla="*/ 0 h 2394"/>
                      <a:gd name="T2" fmla="*/ 510 w 729"/>
                      <a:gd name="T3" fmla="*/ 0 h 2394"/>
                      <a:gd name="T4" fmla="*/ 600 w 729"/>
                      <a:gd name="T5" fmla="*/ 0 h 2394"/>
                      <a:gd name="T6" fmla="*/ 550 w 729"/>
                      <a:gd name="T7" fmla="*/ 46 h 2394"/>
                      <a:gd name="T8" fmla="*/ 513 w 729"/>
                      <a:gd name="T9" fmla="*/ 105 h 2394"/>
                      <a:gd name="T10" fmla="*/ 494 w 729"/>
                      <a:gd name="T11" fmla="*/ 172 h 2394"/>
                      <a:gd name="T12" fmla="*/ 490 w 729"/>
                      <a:gd name="T13" fmla="*/ 1448 h 2394"/>
                      <a:gd name="T14" fmla="*/ 502 w 729"/>
                      <a:gd name="T15" fmla="*/ 1526 h 2394"/>
                      <a:gd name="T16" fmla="*/ 536 w 729"/>
                      <a:gd name="T17" fmla="*/ 1594 h 2394"/>
                      <a:gd name="T18" fmla="*/ 588 w 729"/>
                      <a:gd name="T19" fmla="*/ 1648 h 2394"/>
                      <a:gd name="T20" fmla="*/ 652 w 729"/>
                      <a:gd name="T21" fmla="*/ 1685 h 2394"/>
                      <a:gd name="T22" fmla="*/ 729 w 729"/>
                      <a:gd name="T23" fmla="*/ 1702 h 2394"/>
                      <a:gd name="T24" fmla="*/ 708 w 729"/>
                      <a:gd name="T25" fmla="*/ 2370 h 2394"/>
                      <a:gd name="T26" fmla="*/ 659 w 729"/>
                      <a:gd name="T27" fmla="*/ 2392 h 2394"/>
                      <a:gd name="T28" fmla="*/ 604 w 729"/>
                      <a:gd name="T29" fmla="*/ 2392 h 2394"/>
                      <a:gd name="T30" fmla="*/ 555 w 729"/>
                      <a:gd name="T31" fmla="*/ 2372 h 2394"/>
                      <a:gd name="T32" fmla="*/ 518 w 729"/>
                      <a:gd name="T33" fmla="*/ 2335 h 2394"/>
                      <a:gd name="T34" fmla="*/ 498 w 729"/>
                      <a:gd name="T35" fmla="*/ 2285 h 2394"/>
                      <a:gd name="T36" fmla="*/ 491 w 729"/>
                      <a:gd name="T37" fmla="*/ 2258 h 2394"/>
                      <a:gd name="T38" fmla="*/ 481 w 729"/>
                      <a:gd name="T39" fmla="*/ 2311 h 2394"/>
                      <a:gd name="T40" fmla="*/ 451 w 729"/>
                      <a:gd name="T41" fmla="*/ 2354 h 2394"/>
                      <a:gd name="T42" fmla="*/ 408 w 729"/>
                      <a:gd name="T43" fmla="*/ 2383 h 2394"/>
                      <a:gd name="T44" fmla="*/ 355 w 729"/>
                      <a:gd name="T45" fmla="*/ 2394 h 2394"/>
                      <a:gd name="T46" fmla="*/ 301 w 729"/>
                      <a:gd name="T47" fmla="*/ 2383 h 2394"/>
                      <a:gd name="T48" fmla="*/ 258 w 729"/>
                      <a:gd name="T49" fmla="*/ 2354 h 2394"/>
                      <a:gd name="T50" fmla="*/ 229 w 729"/>
                      <a:gd name="T51" fmla="*/ 2311 h 2394"/>
                      <a:gd name="T52" fmla="*/ 218 w 729"/>
                      <a:gd name="T53" fmla="*/ 2258 h 2394"/>
                      <a:gd name="T54" fmla="*/ 201 w 729"/>
                      <a:gd name="T55" fmla="*/ 1397 h 2394"/>
                      <a:gd name="T56" fmla="*/ 159 w 729"/>
                      <a:gd name="T57" fmla="*/ 1411 h 2394"/>
                      <a:gd name="T58" fmla="*/ 109 w 729"/>
                      <a:gd name="T59" fmla="*/ 1410 h 2394"/>
                      <a:gd name="T60" fmla="*/ 60 w 729"/>
                      <a:gd name="T61" fmla="*/ 1390 h 2394"/>
                      <a:gd name="T62" fmla="*/ 24 w 729"/>
                      <a:gd name="T63" fmla="*/ 1353 h 2394"/>
                      <a:gd name="T64" fmla="*/ 3 w 729"/>
                      <a:gd name="T65" fmla="*/ 1305 h 2394"/>
                      <a:gd name="T66" fmla="*/ 0 w 729"/>
                      <a:gd name="T67" fmla="*/ 137 h 2394"/>
                      <a:gd name="T68" fmla="*/ 11 w 729"/>
                      <a:gd name="T69" fmla="*/ 84 h 2394"/>
                      <a:gd name="T70" fmla="*/ 39 w 729"/>
                      <a:gd name="T71" fmla="*/ 42 h 2394"/>
                      <a:gd name="T72" fmla="*/ 81 w 729"/>
                      <a:gd name="T73" fmla="*/ 12 h 2394"/>
                      <a:gd name="T74" fmla="*/ 133 w 729"/>
                      <a:gd name="T75" fmla="*/ 1 h 2394"/>
                      <a:gd name="T76" fmla="*/ 289 w 729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9" h="2394">
                        <a:moveTo>
                          <a:pt x="329" y="0"/>
                        </a:moveTo>
                        <a:lnTo>
                          <a:pt x="373" y="0"/>
                        </a:lnTo>
                        <a:lnTo>
                          <a:pt x="463" y="0"/>
                        </a:lnTo>
                        <a:lnTo>
                          <a:pt x="510" y="0"/>
                        </a:lnTo>
                        <a:lnTo>
                          <a:pt x="556" y="0"/>
                        </a:lnTo>
                        <a:lnTo>
                          <a:pt x="600" y="0"/>
                        </a:lnTo>
                        <a:lnTo>
                          <a:pt x="573" y="21"/>
                        </a:lnTo>
                        <a:lnTo>
                          <a:pt x="550" y="46"/>
                        </a:lnTo>
                        <a:lnTo>
                          <a:pt x="529" y="74"/>
                        </a:lnTo>
                        <a:lnTo>
                          <a:pt x="513" y="105"/>
                        </a:lnTo>
                        <a:lnTo>
                          <a:pt x="501" y="137"/>
                        </a:lnTo>
                        <a:lnTo>
                          <a:pt x="494" y="172"/>
                        </a:lnTo>
                        <a:lnTo>
                          <a:pt x="490" y="208"/>
                        </a:lnTo>
                        <a:lnTo>
                          <a:pt x="490" y="1448"/>
                        </a:lnTo>
                        <a:lnTo>
                          <a:pt x="494" y="1488"/>
                        </a:lnTo>
                        <a:lnTo>
                          <a:pt x="502" y="1526"/>
                        </a:lnTo>
                        <a:lnTo>
                          <a:pt x="516" y="1562"/>
                        </a:lnTo>
                        <a:lnTo>
                          <a:pt x="536" y="1594"/>
                        </a:lnTo>
                        <a:lnTo>
                          <a:pt x="559" y="1622"/>
                        </a:lnTo>
                        <a:lnTo>
                          <a:pt x="588" y="1648"/>
                        </a:lnTo>
                        <a:lnTo>
                          <a:pt x="619" y="1668"/>
                        </a:lnTo>
                        <a:lnTo>
                          <a:pt x="652" y="1685"/>
                        </a:lnTo>
                        <a:lnTo>
                          <a:pt x="690" y="1697"/>
                        </a:lnTo>
                        <a:lnTo>
                          <a:pt x="729" y="1702"/>
                        </a:lnTo>
                        <a:lnTo>
                          <a:pt x="729" y="2354"/>
                        </a:lnTo>
                        <a:lnTo>
                          <a:pt x="708" y="2370"/>
                        </a:lnTo>
                        <a:lnTo>
                          <a:pt x="685" y="2383"/>
                        </a:lnTo>
                        <a:lnTo>
                          <a:pt x="659" y="2392"/>
                        </a:lnTo>
                        <a:lnTo>
                          <a:pt x="632" y="2394"/>
                        </a:lnTo>
                        <a:lnTo>
                          <a:pt x="604" y="2392"/>
                        </a:lnTo>
                        <a:lnTo>
                          <a:pt x="579" y="2383"/>
                        </a:lnTo>
                        <a:lnTo>
                          <a:pt x="555" y="2372"/>
                        </a:lnTo>
                        <a:lnTo>
                          <a:pt x="535" y="2354"/>
                        </a:lnTo>
                        <a:lnTo>
                          <a:pt x="518" y="2335"/>
                        </a:lnTo>
                        <a:lnTo>
                          <a:pt x="505" y="2311"/>
                        </a:lnTo>
                        <a:lnTo>
                          <a:pt x="498" y="2285"/>
                        </a:lnTo>
                        <a:lnTo>
                          <a:pt x="495" y="2258"/>
                        </a:lnTo>
                        <a:lnTo>
                          <a:pt x="491" y="2258"/>
                        </a:lnTo>
                        <a:lnTo>
                          <a:pt x="488" y="2285"/>
                        </a:lnTo>
                        <a:lnTo>
                          <a:pt x="481" y="2311"/>
                        </a:lnTo>
                        <a:lnTo>
                          <a:pt x="469" y="2335"/>
                        </a:lnTo>
                        <a:lnTo>
                          <a:pt x="451" y="2354"/>
                        </a:lnTo>
                        <a:lnTo>
                          <a:pt x="431" y="2372"/>
                        </a:lnTo>
                        <a:lnTo>
                          <a:pt x="408" y="2383"/>
                        </a:lnTo>
                        <a:lnTo>
                          <a:pt x="382" y="2392"/>
                        </a:lnTo>
                        <a:lnTo>
                          <a:pt x="355" y="2394"/>
                        </a:lnTo>
                        <a:lnTo>
                          <a:pt x="327" y="2392"/>
                        </a:lnTo>
                        <a:lnTo>
                          <a:pt x="301" y="2383"/>
                        </a:lnTo>
                        <a:lnTo>
                          <a:pt x="279" y="2372"/>
                        </a:lnTo>
                        <a:lnTo>
                          <a:pt x="258" y="2354"/>
                        </a:lnTo>
                        <a:lnTo>
                          <a:pt x="242" y="2335"/>
                        </a:lnTo>
                        <a:lnTo>
                          <a:pt x="229" y="2311"/>
                        </a:lnTo>
                        <a:lnTo>
                          <a:pt x="221" y="2285"/>
                        </a:lnTo>
                        <a:lnTo>
                          <a:pt x="218" y="2258"/>
                        </a:lnTo>
                        <a:lnTo>
                          <a:pt x="218" y="1386"/>
                        </a:lnTo>
                        <a:lnTo>
                          <a:pt x="201" y="1397"/>
                        </a:lnTo>
                        <a:lnTo>
                          <a:pt x="180" y="1406"/>
                        </a:lnTo>
                        <a:lnTo>
                          <a:pt x="159" y="1411"/>
                        </a:lnTo>
                        <a:lnTo>
                          <a:pt x="137" y="1414"/>
                        </a:lnTo>
                        <a:lnTo>
                          <a:pt x="109" y="1410"/>
                        </a:lnTo>
                        <a:lnTo>
                          <a:pt x="83" y="1403"/>
                        </a:lnTo>
                        <a:lnTo>
                          <a:pt x="60" y="1390"/>
                        </a:lnTo>
                        <a:lnTo>
                          <a:pt x="40" y="1374"/>
                        </a:lnTo>
                        <a:lnTo>
                          <a:pt x="24" y="1353"/>
                        </a:lnTo>
                        <a:lnTo>
                          <a:pt x="11" y="1330"/>
                        </a:lnTo>
                        <a:lnTo>
                          <a:pt x="3" y="1305"/>
                        </a:lnTo>
                        <a:lnTo>
                          <a:pt x="0" y="1276"/>
                        </a:lnTo>
                        <a:lnTo>
                          <a:pt x="0" y="137"/>
                        </a:lnTo>
                        <a:lnTo>
                          <a:pt x="2" y="110"/>
                        </a:lnTo>
                        <a:lnTo>
                          <a:pt x="11" y="84"/>
                        </a:lnTo>
                        <a:lnTo>
                          <a:pt x="23" y="61"/>
                        </a:lnTo>
                        <a:lnTo>
                          <a:pt x="39" y="42"/>
                        </a:lnTo>
                        <a:lnTo>
                          <a:pt x="58" y="25"/>
                        </a:lnTo>
                        <a:lnTo>
                          <a:pt x="81" y="12"/>
                        </a:lnTo>
                        <a:lnTo>
                          <a:pt x="106" y="4"/>
                        </a:lnTo>
                        <a:lnTo>
                          <a:pt x="133" y="1"/>
                        </a:lnTo>
                        <a:lnTo>
                          <a:pt x="133" y="0"/>
                        </a:lnTo>
                        <a:lnTo>
                          <a:pt x="289" y="0"/>
                        </a:lnTo>
                        <a:lnTo>
                          <a:pt x="32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416">
                    <a:extLst>
                      <a:ext uri="{FF2B5EF4-FFF2-40B4-BE49-F238E27FC236}">
                        <a16:creationId xmlns:a16="http://schemas.microsoft.com/office/drawing/2014/main" id="{4983FCF2-7499-DD48-BA97-254990FEAE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0701" y="5059363"/>
                    <a:ext cx="74613" cy="82550"/>
                  </a:xfrm>
                  <a:custGeom>
                    <a:avLst/>
                    <a:gdLst>
                      <a:gd name="T0" fmla="*/ 249 w 565"/>
                      <a:gd name="T1" fmla="*/ 0 h 629"/>
                      <a:gd name="T2" fmla="*/ 297 w 565"/>
                      <a:gd name="T3" fmla="*/ 3 h 629"/>
                      <a:gd name="T4" fmla="*/ 341 w 565"/>
                      <a:gd name="T5" fmla="*/ 13 h 629"/>
                      <a:gd name="T6" fmla="*/ 382 w 565"/>
                      <a:gd name="T7" fmla="*/ 29 h 629"/>
                      <a:gd name="T8" fmla="*/ 421 w 565"/>
                      <a:gd name="T9" fmla="*/ 51 h 629"/>
                      <a:gd name="T10" fmla="*/ 457 w 565"/>
                      <a:gd name="T11" fmla="*/ 76 h 629"/>
                      <a:gd name="T12" fmla="*/ 488 w 565"/>
                      <a:gd name="T13" fmla="*/ 108 h 629"/>
                      <a:gd name="T14" fmla="*/ 514 w 565"/>
                      <a:gd name="T15" fmla="*/ 143 h 629"/>
                      <a:gd name="T16" fmla="*/ 535 w 565"/>
                      <a:gd name="T17" fmla="*/ 182 h 629"/>
                      <a:gd name="T18" fmla="*/ 552 w 565"/>
                      <a:gd name="T19" fmla="*/ 223 h 629"/>
                      <a:gd name="T20" fmla="*/ 561 w 565"/>
                      <a:gd name="T21" fmla="*/ 269 h 629"/>
                      <a:gd name="T22" fmla="*/ 565 w 565"/>
                      <a:gd name="T23" fmla="*/ 315 h 629"/>
                      <a:gd name="T24" fmla="*/ 562 w 565"/>
                      <a:gd name="T25" fmla="*/ 357 h 629"/>
                      <a:gd name="T26" fmla="*/ 554 w 565"/>
                      <a:gd name="T27" fmla="*/ 398 h 629"/>
                      <a:gd name="T28" fmla="*/ 540 w 565"/>
                      <a:gd name="T29" fmla="*/ 437 h 629"/>
                      <a:gd name="T30" fmla="*/ 521 w 565"/>
                      <a:gd name="T31" fmla="*/ 474 h 629"/>
                      <a:gd name="T32" fmla="*/ 499 w 565"/>
                      <a:gd name="T33" fmla="*/ 507 h 629"/>
                      <a:gd name="T34" fmla="*/ 473 w 565"/>
                      <a:gd name="T35" fmla="*/ 538 h 629"/>
                      <a:gd name="T36" fmla="*/ 443 w 565"/>
                      <a:gd name="T37" fmla="*/ 565 h 629"/>
                      <a:gd name="T38" fmla="*/ 409 w 565"/>
                      <a:gd name="T39" fmla="*/ 587 h 629"/>
                      <a:gd name="T40" fmla="*/ 372 w 565"/>
                      <a:gd name="T41" fmla="*/ 605 h 629"/>
                      <a:gd name="T42" fmla="*/ 333 w 565"/>
                      <a:gd name="T43" fmla="*/ 619 h 629"/>
                      <a:gd name="T44" fmla="*/ 292 w 565"/>
                      <a:gd name="T45" fmla="*/ 627 h 629"/>
                      <a:gd name="T46" fmla="*/ 249 w 565"/>
                      <a:gd name="T47" fmla="*/ 629 h 629"/>
                      <a:gd name="T48" fmla="*/ 204 w 565"/>
                      <a:gd name="T49" fmla="*/ 626 h 629"/>
                      <a:gd name="T50" fmla="*/ 161 w 565"/>
                      <a:gd name="T51" fmla="*/ 616 h 629"/>
                      <a:gd name="T52" fmla="*/ 120 w 565"/>
                      <a:gd name="T53" fmla="*/ 601 h 629"/>
                      <a:gd name="T54" fmla="*/ 82 w 565"/>
                      <a:gd name="T55" fmla="*/ 581 h 629"/>
                      <a:gd name="T56" fmla="*/ 47 w 565"/>
                      <a:gd name="T57" fmla="*/ 555 h 629"/>
                      <a:gd name="T58" fmla="*/ 17 w 565"/>
                      <a:gd name="T59" fmla="*/ 526 h 629"/>
                      <a:gd name="T60" fmla="*/ 34 w 565"/>
                      <a:gd name="T61" fmla="*/ 483 h 629"/>
                      <a:gd name="T62" fmla="*/ 47 w 565"/>
                      <a:gd name="T63" fmla="*/ 438 h 629"/>
                      <a:gd name="T64" fmla="*/ 56 w 565"/>
                      <a:gd name="T65" fmla="*/ 391 h 629"/>
                      <a:gd name="T66" fmla="*/ 59 w 565"/>
                      <a:gd name="T67" fmla="*/ 342 h 629"/>
                      <a:gd name="T68" fmla="*/ 56 w 565"/>
                      <a:gd name="T69" fmla="*/ 296 h 629"/>
                      <a:gd name="T70" fmla="*/ 48 w 565"/>
                      <a:gd name="T71" fmla="*/ 250 h 629"/>
                      <a:gd name="T72" fmla="*/ 36 w 565"/>
                      <a:gd name="T73" fmla="*/ 206 h 629"/>
                      <a:gd name="T74" fmla="*/ 20 w 565"/>
                      <a:gd name="T75" fmla="*/ 164 h 629"/>
                      <a:gd name="T76" fmla="*/ 0 w 565"/>
                      <a:gd name="T77" fmla="*/ 124 h 629"/>
                      <a:gd name="T78" fmla="*/ 27 w 565"/>
                      <a:gd name="T79" fmla="*/ 94 h 629"/>
                      <a:gd name="T80" fmla="*/ 57 w 565"/>
                      <a:gd name="T81" fmla="*/ 67 h 629"/>
                      <a:gd name="T82" fmla="*/ 90 w 565"/>
                      <a:gd name="T83" fmla="*/ 44 h 629"/>
                      <a:gd name="T84" fmla="*/ 126 w 565"/>
                      <a:gd name="T85" fmla="*/ 25 h 629"/>
                      <a:gd name="T86" fmla="*/ 165 w 565"/>
                      <a:gd name="T87" fmla="*/ 12 h 629"/>
                      <a:gd name="T88" fmla="*/ 207 w 565"/>
                      <a:gd name="T89" fmla="*/ 3 h 629"/>
                      <a:gd name="T90" fmla="*/ 249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249" y="0"/>
                        </a:moveTo>
                        <a:lnTo>
                          <a:pt x="297" y="3"/>
                        </a:lnTo>
                        <a:lnTo>
                          <a:pt x="341" y="13"/>
                        </a:lnTo>
                        <a:lnTo>
                          <a:pt x="382" y="29"/>
                        </a:lnTo>
                        <a:lnTo>
                          <a:pt x="421" y="51"/>
                        </a:lnTo>
                        <a:lnTo>
                          <a:pt x="457" y="76"/>
                        </a:lnTo>
                        <a:lnTo>
                          <a:pt x="488" y="108"/>
                        </a:lnTo>
                        <a:lnTo>
                          <a:pt x="514" y="143"/>
                        </a:lnTo>
                        <a:lnTo>
                          <a:pt x="535" y="182"/>
                        </a:lnTo>
                        <a:lnTo>
                          <a:pt x="552" y="223"/>
                        </a:lnTo>
                        <a:lnTo>
                          <a:pt x="561" y="269"/>
                        </a:lnTo>
                        <a:lnTo>
                          <a:pt x="565" y="315"/>
                        </a:lnTo>
                        <a:lnTo>
                          <a:pt x="562" y="357"/>
                        </a:lnTo>
                        <a:lnTo>
                          <a:pt x="554" y="398"/>
                        </a:lnTo>
                        <a:lnTo>
                          <a:pt x="540" y="437"/>
                        </a:lnTo>
                        <a:lnTo>
                          <a:pt x="521" y="474"/>
                        </a:lnTo>
                        <a:lnTo>
                          <a:pt x="499" y="507"/>
                        </a:lnTo>
                        <a:lnTo>
                          <a:pt x="473" y="538"/>
                        </a:lnTo>
                        <a:lnTo>
                          <a:pt x="443" y="565"/>
                        </a:lnTo>
                        <a:lnTo>
                          <a:pt x="409" y="587"/>
                        </a:lnTo>
                        <a:lnTo>
                          <a:pt x="372" y="605"/>
                        </a:lnTo>
                        <a:lnTo>
                          <a:pt x="333" y="619"/>
                        </a:lnTo>
                        <a:lnTo>
                          <a:pt x="292" y="627"/>
                        </a:lnTo>
                        <a:lnTo>
                          <a:pt x="249" y="629"/>
                        </a:lnTo>
                        <a:lnTo>
                          <a:pt x="204" y="626"/>
                        </a:lnTo>
                        <a:lnTo>
                          <a:pt x="161" y="616"/>
                        </a:lnTo>
                        <a:lnTo>
                          <a:pt x="120" y="601"/>
                        </a:lnTo>
                        <a:lnTo>
                          <a:pt x="82" y="581"/>
                        </a:lnTo>
                        <a:lnTo>
                          <a:pt x="47" y="555"/>
                        </a:lnTo>
                        <a:lnTo>
                          <a:pt x="17" y="526"/>
                        </a:lnTo>
                        <a:lnTo>
                          <a:pt x="34" y="483"/>
                        </a:lnTo>
                        <a:lnTo>
                          <a:pt x="47" y="438"/>
                        </a:lnTo>
                        <a:lnTo>
                          <a:pt x="56" y="391"/>
                        </a:lnTo>
                        <a:lnTo>
                          <a:pt x="59" y="342"/>
                        </a:lnTo>
                        <a:lnTo>
                          <a:pt x="56" y="296"/>
                        </a:lnTo>
                        <a:lnTo>
                          <a:pt x="48" y="250"/>
                        </a:lnTo>
                        <a:lnTo>
                          <a:pt x="36" y="206"/>
                        </a:lnTo>
                        <a:lnTo>
                          <a:pt x="20" y="164"/>
                        </a:lnTo>
                        <a:lnTo>
                          <a:pt x="0" y="124"/>
                        </a:lnTo>
                        <a:lnTo>
                          <a:pt x="27" y="94"/>
                        </a:lnTo>
                        <a:lnTo>
                          <a:pt x="57" y="67"/>
                        </a:lnTo>
                        <a:lnTo>
                          <a:pt x="90" y="44"/>
                        </a:lnTo>
                        <a:lnTo>
                          <a:pt x="126" y="25"/>
                        </a:lnTo>
                        <a:lnTo>
                          <a:pt x="165" y="12"/>
                        </a:lnTo>
                        <a:lnTo>
                          <a:pt x="207" y="3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417">
                    <a:extLst>
                      <a:ext uri="{FF2B5EF4-FFF2-40B4-BE49-F238E27FC236}">
                        <a16:creationId xmlns:a16="http://schemas.microsoft.com/office/drawing/2014/main" id="{673CADB4-5144-EC4F-B2BF-482859D74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2288" y="5148263"/>
                    <a:ext cx="96838" cy="317500"/>
                  </a:xfrm>
                  <a:custGeom>
                    <a:avLst/>
                    <a:gdLst>
                      <a:gd name="T0" fmla="*/ 510 w 728"/>
                      <a:gd name="T1" fmla="*/ 0 h 2394"/>
                      <a:gd name="T2" fmla="*/ 579 w 728"/>
                      <a:gd name="T3" fmla="*/ 0 h 2394"/>
                      <a:gd name="T4" fmla="*/ 594 w 728"/>
                      <a:gd name="T5" fmla="*/ 0 h 2394"/>
                      <a:gd name="T6" fmla="*/ 621 w 728"/>
                      <a:gd name="T7" fmla="*/ 4 h 2394"/>
                      <a:gd name="T8" fmla="*/ 669 w 728"/>
                      <a:gd name="T9" fmla="*/ 25 h 2394"/>
                      <a:gd name="T10" fmla="*/ 705 w 728"/>
                      <a:gd name="T11" fmla="*/ 61 h 2394"/>
                      <a:gd name="T12" fmla="*/ 725 w 728"/>
                      <a:gd name="T13" fmla="*/ 110 h 2394"/>
                      <a:gd name="T14" fmla="*/ 728 w 728"/>
                      <a:gd name="T15" fmla="*/ 1276 h 2394"/>
                      <a:gd name="T16" fmla="*/ 717 w 728"/>
                      <a:gd name="T17" fmla="*/ 1330 h 2394"/>
                      <a:gd name="T18" fmla="*/ 688 w 728"/>
                      <a:gd name="T19" fmla="*/ 1374 h 2394"/>
                      <a:gd name="T20" fmla="*/ 645 w 728"/>
                      <a:gd name="T21" fmla="*/ 1403 h 2394"/>
                      <a:gd name="T22" fmla="*/ 592 w 728"/>
                      <a:gd name="T23" fmla="*/ 1414 h 2394"/>
                      <a:gd name="T24" fmla="*/ 547 w 728"/>
                      <a:gd name="T25" fmla="*/ 1406 h 2394"/>
                      <a:gd name="T26" fmla="*/ 509 w 728"/>
                      <a:gd name="T27" fmla="*/ 1386 h 2394"/>
                      <a:gd name="T28" fmla="*/ 506 w 728"/>
                      <a:gd name="T29" fmla="*/ 2285 h 2394"/>
                      <a:gd name="T30" fmla="*/ 486 w 728"/>
                      <a:gd name="T31" fmla="*/ 2335 h 2394"/>
                      <a:gd name="T32" fmla="*/ 449 w 728"/>
                      <a:gd name="T33" fmla="*/ 2372 h 2394"/>
                      <a:gd name="T34" fmla="*/ 401 w 728"/>
                      <a:gd name="T35" fmla="*/ 2392 h 2394"/>
                      <a:gd name="T36" fmla="*/ 345 w 728"/>
                      <a:gd name="T37" fmla="*/ 2392 h 2394"/>
                      <a:gd name="T38" fmla="*/ 297 w 728"/>
                      <a:gd name="T39" fmla="*/ 2372 h 2394"/>
                      <a:gd name="T40" fmla="*/ 260 w 728"/>
                      <a:gd name="T41" fmla="*/ 2335 h 2394"/>
                      <a:gd name="T42" fmla="*/ 240 w 728"/>
                      <a:gd name="T43" fmla="*/ 2285 h 2394"/>
                      <a:gd name="T44" fmla="*/ 233 w 728"/>
                      <a:gd name="T45" fmla="*/ 2258 h 2394"/>
                      <a:gd name="T46" fmla="*/ 222 w 728"/>
                      <a:gd name="T47" fmla="*/ 2311 h 2394"/>
                      <a:gd name="T48" fmla="*/ 192 w 728"/>
                      <a:gd name="T49" fmla="*/ 2354 h 2394"/>
                      <a:gd name="T50" fmla="*/ 149 w 728"/>
                      <a:gd name="T51" fmla="*/ 2383 h 2394"/>
                      <a:gd name="T52" fmla="*/ 96 w 728"/>
                      <a:gd name="T53" fmla="*/ 2394 h 2394"/>
                      <a:gd name="T54" fmla="*/ 43 w 728"/>
                      <a:gd name="T55" fmla="*/ 2383 h 2394"/>
                      <a:gd name="T56" fmla="*/ 0 w 728"/>
                      <a:gd name="T57" fmla="*/ 2354 h 2394"/>
                      <a:gd name="T58" fmla="*/ 39 w 728"/>
                      <a:gd name="T59" fmla="*/ 1697 h 2394"/>
                      <a:gd name="T60" fmla="*/ 109 w 728"/>
                      <a:gd name="T61" fmla="*/ 1668 h 2394"/>
                      <a:gd name="T62" fmla="*/ 168 w 728"/>
                      <a:gd name="T63" fmla="*/ 1622 h 2394"/>
                      <a:gd name="T64" fmla="*/ 210 w 728"/>
                      <a:gd name="T65" fmla="*/ 1560 h 2394"/>
                      <a:gd name="T66" fmla="*/ 234 w 728"/>
                      <a:gd name="T67" fmla="*/ 1488 h 2394"/>
                      <a:gd name="T68" fmla="*/ 236 w 728"/>
                      <a:gd name="T69" fmla="*/ 208 h 2394"/>
                      <a:gd name="T70" fmla="*/ 227 w 728"/>
                      <a:gd name="T71" fmla="*/ 137 h 2394"/>
                      <a:gd name="T72" fmla="*/ 199 w 728"/>
                      <a:gd name="T73" fmla="*/ 74 h 2394"/>
                      <a:gd name="T74" fmla="*/ 155 w 728"/>
                      <a:gd name="T75" fmla="*/ 21 h 2394"/>
                      <a:gd name="T76" fmla="*/ 438 w 728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8" h="2394">
                        <a:moveTo>
                          <a:pt x="476" y="0"/>
                        </a:moveTo>
                        <a:lnTo>
                          <a:pt x="510" y="0"/>
                        </a:lnTo>
                        <a:lnTo>
                          <a:pt x="561" y="0"/>
                        </a:lnTo>
                        <a:lnTo>
                          <a:pt x="579" y="0"/>
                        </a:lnTo>
                        <a:lnTo>
                          <a:pt x="591" y="0"/>
                        </a:lnTo>
                        <a:lnTo>
                          <a:pt x="594" y="0"/>
                        </a:lnTo>
                        <a:lnTo>
                          <a:pt x="594" y="1"/>
                        </a:lnTo>
                        <a:lnTo>
                          <a:pt x="621" y="4"/>
                        </a:lnTo>
                        <a:lnTo>
                          <a:pt x="647" y="12"/>
                        </a:lnTo>
                        <a:lnTo>
                          <a:pt x="669" y="25"/>
                        </a:lnTo>
                        <a:lnTo>
                          <a:pt x="689" y="42"/>
                        </a:lnTo>
                        <a:lnTo>
                          <a:pt x="705" y="61"/>
                        </a:lnTo>
                        <a:lnTo>
                          <a:pt x="717" y="84"/>
                        </a:lnTo>
                        <a:lnTo>
                          <a:pt x="725" y="110"/>
                        </a:lnTo>
                        <a:lnTo>
                          <a:pt x="728" y="137"/>
                        </a:lnTo>
                        <a:lnTo>
                          <a:pt x="728" y="1276"/>
                        </a:lnTo>
                        <a:lnTo>
                          <a:pt x="725" y="1305"/>
                        </a:lnTo>
                        <a:lnTo>
                          <a:pt x="717" y="1330"/>
                        </a:lnTo>
                        <a:lnTo>
                          <a:pt x="704" y="1353"/>
                        </a:lnTo>
                        <a:lnTo>
                          <a:pt x="688" y="1374"/>
                        </a:lnTo>
                        <a:lnTo>
                          <a:pt x="667" y="1390"/>
                        </a:lnTo>
                        <a:lnTo>
                          <a:pt x="645" y="1403"/>
                        </a:lnTo>
                        <a:lnTo>
                          <a:pt x="619" y="1410"/>
                        </a:lnTo>
                        <a:lnTo>
                          <a:pt x="592" y="1414"/>
                        </a:lnTo>
                        <a:lnTo>
                          <a:pt x="569" y="1411"/>
                        </a:lnTo>
                        <a:lnTo>
                          <a:pt x="547" y="1406"/>
                        </a:lnTo>
                        <a:lnTo>
                          <a:pt x="527" y="1397"/>
                        </a:lnTo>
                        <a:lnTo>
                          <a:pt x="509" y="1386"/>
                        </a:lnTo>
                        <a:lnTo>
                          <a:pt x="509" y="2258"/>
                        </a:lnTo>
                        <a:lnTo>
                          <a:pt x="506" y="2285"/>
                        </a:lnTo>
                        <a:lnTo>
                          <a:pt x="499" y="2311"/>
                        </a:lnTo>
                        <a:lnTo>
                          <a:pt x="486" y="2335"/>
                        </a:lnTo>
                        <a:lnTo>
                          <a:pt x="470" y="2354"/>
                        </a:lnTo>
                        <a:lnTo>
                          <a:pt x="449" y="2372"/>
                        </a:lnTo>
                        <a:lnTo>
                          <a:pt x="426" y="2383"/>
                        </a:lnTo>
                        <a:lnTo>
                          <a:pt x="401" y="2392"/>
                        </a:lnTo>
                        <a:lnTo>
                          <a:pt x="372" y="2394"/>
                        </a:lnTo>
                        <a:lnTo>
                          <a:pt x="345" y="2392"/>
                        </a:lnTo>
                        <a:lnTo>
                          <a:pt x="320" y="2383"/>
                        </a:lnTo>
                        <a:lnTo>
                          <a:pt x="297" y="2372"/>
                        </a:lnTo>
                        <a:lnTo>
                          <a:pt x="276" y="2354"/>
                        </a:lnTo>
                        <a:lnTo>
                          <a:pt x="260" y="2335"/>
                        </a:lnTo>
                        <a:lnTo>
                          <a:pt x="247" y="2311"/>
                        </a:lnTo>
                        <a:lnTo>
                          <a:pt x="240" y="2285"/>
                        </a:lnTo>
                        <a:lnTo>
                          <a:pt x="236" y="2258"/>
                        </a:lnTo>
                        <a:lnTo>
                          <a:pt x="233" y="2258"/>
                        </a:lnTo>
                        <a:lnTo>
                          <a:pt x="230" y="2285"/>
                        </a:lnTo>
                        <a:lnTo>
                          <a:pt x="222" y="2311"/>
                        </a:lnTo>
                        <a:lnTo>
                          <a:pt x="209" y="2335"/>
                        </a:lnTo>
                        <a:lnTo>
                          <a:pt x="192" y="2354"/>
                        </a:lnTo>
                        <a:lnTo>
                          <a:pt x="173" y="2372"/>
                        </a:lnTo>
                        <a:lnTo>
                          <a:pt x="149" y="2383"/>
                        </a:lnTo>
                        <a:lnTo>
                          <a:pt x="123" y="2392"/>
                        </a:lnTo>
                        <a:lnTo>
                          <a:pt x="96" y="2394"/>
                        </a:lnTo>
                        <a:lnTo>
                          <a:pt x="69" y="2392"/>
                        </a:lnTo>
                        <a:lnTo>
                          <a:pt x="43" y="2383"/>
                        </a:lnTo>
                        <a:lnTo>
                          <a:pt x="19" y="2372"/>
                        </a:lnTo>
                        <a:lnTo>
                          <a:pt x="0" y="2354"/>
                        </a:lnTo>
                        <a:lnTo>
                          <a:pt x="0" y="1702"/>
                        </a:lnTo>
                        <a:lnTo>
                          <a:pt x="39" y="1697"/>
                        </a:lnTo>
                        <a:lnTo>
                          <a:pt x="75" y="1685"/>
                        </a:lnTo>
                        <a:lnTo>
                          <a:pt x="109" y="1668"/>
                        </a:lnTo>
                        <a:lnTo>
                          <a:pt x="140" y="1648"/>
                        </a:lnTo>
                        <a:lnTo>
                          <a:pt x="168" y="1622"/>
                        </a:lnTo>
                        <a:lnTo>
                          <a:pt x="191" y="1593"/>
                        </a:lnTo>
                        <a:lnTo>
                          <a:pt x="210" y="1560"/>
                        </a:lnTo>
                        <a:lnTo>
                          <a:pt x="224" y="1526"/>
                        </a:lnTo>
                        <a:lnTo>
                          <a:pt x="234" y="1488"/>
                        </a:lnTo>
                        <a:lnTo>
                          <a:pt x="236" y="1448"/>
                        </a:lnTo>
                        <a:lnTo>
                          <a:pt x="236" y="208"/>
                        </a:lnTo>
                        <a:lnTo>
                          <a:pt x="234" y="172"/>
                        </a:lnTo>
                        <a:lnTo>
                          <a:pt x="227" y="137"/>
                        </a:lnTo>
                        <a:lnTo>
                          <a:pt x="215" y="105"/>
                        </a:lnTo>
                        <a:lnTo>
                          <a:pt x="199" y="74"/>
                        </a:lnTo>
                        <a:lnTo>
                          <a:pt x="178" y="46"/>
                        </a:lnTo>
                        <a:lnTo>
                          <a:pt x="155" y="21"/>
                        </a:lnTo>
                        <a:lnTo>
                          <a:pt x="128" y="0"/>
                        </a:lnTo>
                        <a:lnTo>
                          <a:pt x="438" y="0"/>
                        </a:lnTo>
                        <a:lnTo>
                          <a:pt x="4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1">
                  <a:extLst>
                    <a:ext uri="{FF2B5EF4-FFF2-40B4-BE49-F238E27FC236}">
                      <a16:creationId xmlns:a16="http://schemas.microsoft.com/office/drawing/2014/main" id="{B7CEAE0C-B797-C441-882A-FB436E15BD51}"/>
                    </a:ext>
                  </a:extLst>
                </p:cNvPr>
                <p:cNvGrpSpPr/>
                <p:nvPr/>
              </p:nvGrpSpPr>
              <p:grpSpPr>
                <a:xfrm>
                  <a:off x="8114364" y="5510644"/>
                  <a:ext cx="549450" cy="638352"/>
                  <a:chOff x="2593975" y="4225925"/>
                  <a:chExt cx="490538" cy="569912"/>
                </a:xfrm>
                <a:solidFill>
                  <a:schemeClr val="bg1"/>
                </a:solidFill>
              </p:grpSpPr>
              <p:sp>
                <p:nvSpPr>
                  <p:cNvPr id="68" name="Freeform 18">
                    <a:extLst>
                      <a:ext uri="{FF2B5EF4-FFF2-40B4-BE49-F238E27FC236}">
                        <a16:creationId xmlns:a16="http://schemas.microsoft.com/office/drawing/2014/main" id="{984D2A0F-858B-B548-9B28-3BE8E4E102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73363" y="4384675"/>
                    <a:ext cx="131763" cy="252412"/>
                  </a:xfrm>
                  <a:custGeom>
                    <a:avLst/>
                    <a:gdLst>
                      <a:gd name="T0" fmla="*/ 445 w 827"/>
                      <a:gd name="T1" fmla="*/ 0 h 1593"/>
                      <a:gd name="T2" fmla="*/ 498 w 827"/>
                      <a:gd name="T3" fmla="*/ 8 h 1593"/>
                      <a:gd name="T4" fmla="*/ 515 w 827"/>
                      <a:gd name="T5" fmla="*/ 47 h 1593"/>
                      <a:gd name="T6" fmla="*/ 516 w 827"/>
                      <a:gd name="T7" fmla="*/ 123 h 1593"/>
                      <a:gd name="T8" fmla="*/ 525 w 827"/>
                      <a:gd name="T9" fmla="*/ 163 h 1593"/>
                      <a:gd name="T10" fmla="*/ 563 w 827"/>
                      <a:gd name="T11" fmla="*/ 178 h 1593"/>
                      <a:gd name="T12" fmla="*/ 691 w 827"/>
                      <a:gd name="T13" fmla="*/ 207 h 1593"/>
                      <a:gd name="T14" fmla="*/ 767 w 827"/>
                      <a:gd name="T15" fmla="*/ 246 h 1593"/>
                      <a:gd name="T16" fmla="*/ 771 w 827"/>
                      <a:gd name="T17" fmla="*/ 287 h 1593"/>
                      <a:gd name="T18" fmla="*/ 726 w 827"/>
                      <a:gd name="T19" fmla="*/ 434 h 1593"/>
                      <a:gd name="T20" fmla="*/ 700 w 827"/>
                      <a:gd name="T21" fmla="*/ 455 h 1593"/>
                      <a:gd name="T22" fmla="*/ 621 w 827"/>
                      <a:gd name="T23" fmla="*/ 425 h 1593"/>
                      <a:gd name="T24" fmla="*/ 473 w 827"/>
                      <a:gd name="T25" fmla="*/ 396 h 1593"/>
                      <a:gd name="T26" fmla="*/ 377 w 827"/>
                      <a:gd name="T27" fmla="*/ 402 h 1593"/>
                      <a:gd name="T28" fmla="*/ 315 w 827"/>
                      <a:gd name="T29" fmla="*/ 437 h 1593"/>
                      <a:gd name="T30" fmla="*/ 291 w 827"/>
                      <a:gd name="T31" fmla="*/ 496 h 1593"/>
                      <a:gd name="T32" fmla="*/ 314 w 827"/>
                      <a:gd name="T33" fmla="*/ 557 h 1593"/>
                      <a:gd name="T34" fmla="*/ 402 w 827"/>
                      <a:gd name="T35" fmla="*/ 618 h 1593"/>
                      <a:gd name="T36" fmla="*/ 572 w 827"/>
                      <a:gd name="T37" fmla="*/ 691 h 1593"/>
                      <a:gd name="T38" fmla="*/ 712 w 827"/>
                      <a:gd name="T39" fmla="*/ 778 h 1593"/>
                      <a:gd name="T40" fmla="*/ 791 w 827"/>
                      <a:gd name="T41" fmla="*/ 886 h 1593"/>
                      <a:gd name="T42" fmla="*/ 826 w 827"/>
                      <a:gd name="T43" fmla="*/ 1009 h 1593"/>
                      <a:gd name="T44" fmla="*/ 812 w 827"/>
                      <a:gd name="T45" fmla="*/ 1137 h 1593"/>
                      <a:gd name="T46" fmla="*/ 747 w 827"/>
                      <a:gd name="T47" fmla="*/ 1256 h 1593"/>
                      <a:gd name="T48" fmla="*/ 640 w 827"/>
                      <a:gd name="T49" fmla="*/ 1345 h 1593"/>
                      <a:gd name="T50" fmla="*/ 535 w 827"/>
                      <a:gd name="T51" fmla="*/ 1387 h 1593"/>
                      <a:gd name="T52" fmla="*/ 506 w 827"/>
                      <a:gd name="T53" fmla="*/ 1423 h 1593"/>
                      <a:gd name="T54" fmla="*/ 505 w 827"/>
                      <a:gd name="T55" fmla="*/ 1545 h 1593"/>
                      <a:gd name="T56" fmla="*/ 489 w 827"/>
                      <a:gd name="T57" fmla="*/ 1585 h 1593"/>
                      <a:gd name="T58" fmla="*/ 404 w 827"/>
                      <a:gd name="T59" fmla="*/ 1593 h 1593"/>
                      <a:gd name="T60" fmla="*/ 318 w 827"/>
                      <a:gd name="T61" fmla="*/ 1584 h 1593"/>
                      <a:gd name="T62" fmla="*/ 300 w 827"/>
                      <a:gd name="T63" fmla="*/ 1542 h 1593"/>
                      <a:gd name="T64" fmla="*/ 299 w 827"/>
                      <a:gd name="T65" fmla="*/ 1446 h 1593"/>
                      <a:gd name="T66" fmla="*/ 288 w 827"/>
                      <a:gd name="T67" fmla="*/ 1413 h 1593"/>
                      <a:gd name="T68" fmla="*/ 244 w 827"/>
                      <a:gd name="T69" fmla="*/ 1401 h 1593"/>
                      <a:gd name="T70" fmla="*/ 94 w 827"/>
                      <a:gd name="T71" fmla="*/ 1365 h 1593"/>
                      <a:gd name="T72" fmla="*/ 14 w 827"/>
                      <a:gd name="T73" fmla="*/ 1325 h 1593"/>
                      <a:gd name="T74" fmla="*/ 0 w 827"/>
                      <a:gd name="T75" fmla="*/ 1293 h 1593"/>
                      <a:gd name="T76" fmla="*/ 23 w 827"/>
                      <a:gd name="T77" fmla="*/ 1198 h 1593"/>
                      <a:gd name="T78" fmla="*/ 51 w 827"/>
                      <a:gd name="T79" fmla="*/ 1113 h 1593"/>
                      <a:gd name="T80" fmla="*/ 78 w 827"/>
                      <a:gd name="T81" fmla="*/ 1102 h 1593"/>
                      <a:gd name="T82" fmla="*/ 159 w 827"/>
                      <a:gd name="T83" fmla="*/ 1137 h 1593"/>
                      <a:gd name="T84" fmla="*/ 325 w 827"/>
                      <a:gd name="T85" fmla="*/ 1180 h 1593"/>
                      <a:gd name="T86" fmla="*/ 435 w 827"/>
                      <a:gd name="T87" fmla="*/ 1173 h 1593"/>
                      <a:gd name="T88" fmla="*/ 512 w 827"/>
                      <a:gd name="T89" fmla="*/ 1132 h 1593"/>
                      <a:gd name="T90" fmla="*/ 542 w 827"/>
                      <a:gd name="T91" fmla="*/ 1070 h 1593"/>
                      <a:gd name="T92" fmla="*/ 529 w 827"/>
                      <a:gd name="T93" fmla="*/ 1004 h 1593"/>
                      <a:gd name="T94" fmla="*/ 471 w 827"/>
                      <a:gd name="T95" fmla="*/ 946 h 1593"/>
                      <a:gd name="T96" fmla="*/ 369 w 827"/>
                      <a:gd name="T97" fmla="*/ 898 h 1593"/>
                      <a:gd name="T98" fmla="*/ 233 w 827"/>
                      <a:gd name="T99" fmla="*/ 840 h 1593"/>
                      <a:gd name="T100" fmla="*/ 126 w 827"/>
                      <a:gd name="T101" fmla="*/ 772 h 1593"/>
                      <a:gd name="T102" fmla="*/ 54 w 827"/>
                      <a:gd name="T103" fmla="*/ 691 h 1593"/>
                      <a:gd name="T104" fmla="*/ 15 w 827"/>
                      <a:gd name="T105" fmla="*/ 591 h 1593"/>
                      <a:gd name="T106" fmla="*/ 15 w 827"/>
                      <a:gd name="T107" fmla="*/ 467 h 1593"/>
                      <a:gd name="T108" fmla="*/ 58 w 827"/>
                      <a:gd name="T109" fmla="*/ 351 h 1593"/>
                      <a:gd name="T110" fmla="*/ 139 w 827"/>
                      <a:gd name="T111" fmla="*/ 263 h 1593"/>
                      <a:gd name="T112" fmla="*/ 254 w 827"/>
                      <a:gd name="T113" fmla="*/ 203 h 1593"/>
                      <a:gd name="T114" fmla="*/ 300 w 827"/>
                      <a:gd name="T115" fmla="*/ 183 h 1593"/>
                      <a:gd name="T116" fmla="*/ 314 w 827"/>
                      <a:gd name="T117" fmla="*/ 156 h 1593"/>
                      <a:gd name="T118" fmla="*/ 315 w 827"/>
                      <a:gd name="T119" fmla="*/ 87 h 1593"/>
                      <a:gd name="T120" fmla="*/ 320 w 827"/>
                      <a:gd name="T121" fmla="*/ 21 h 1593"/>
                      <a:gd name="T122" fmla="*/ 352 w 827"/>
                      <a:gd name="T123" fmla="*/ 1 h 1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827" h="1593">
                        <a:moveTo>
                          <a:pt x="371" y="0"/>
                        </a:moveTo>
                        <a:lnTo>
                          <a:pt x="415" y="0"/>
                        </a:lnTo>
                        <a:lnTo>
                          <a:pt x="445" y="0"/>
                        </a:lnTo>
                        <a:lnTo>
                          <a:pt x="468" y="1"/>
                        </a:lnTo>
                        <a:lnTo>
                          <a:pt x="485" y="3"/>
                        </a:lnTo>
                        <a:lnTo>
                          <a:pt x="498" y="8"/>
                        </a:lnTo>
                        <a:lnTo>
                          <a:pt x="506" y="17"/>
                        </a:lnTo>
                        <a:lnTo>
                          <a:pt x="512" y="29"/>
                        </a:lnTo>
                        <a:lnTo>
                          <a:pt x="515" y="47"/>
                        </a:lnTo>
                        <a:lnTo>
                          <a:pt x="516" y="70"/>
                        </a:lnTo>
                        <a:lnTo>
                          <a:pt x="516" y="99"/>
                        </a:lnTo>
                        <a:lnTo>
                          <a:pt x="516" y="123"/>
                        </a:lnTo>
                        <a:lnTo>
                          <a:pt x="517" y="141"/>
                        </a:lnTo>
                        <a:lnTo>
                          <a:pt x="519" y="154"/>
                        </a:lnTo>
                        <a:lnTo>
                          <a:pt x="525" y="163"/>
                        </a:lnTo>
                        <a:lnTo>
                          <a:pt x="533" y="169"/>
                        </a:lnTo>
                        <a:lnTo>
                          <a:pt x="545" y="173"/>
                        </a:lnTo>
                        <a:lnTo>
                          <a:pt x="563" y="178"/>
                        </a:lnTo>
                        <a:lnTo>
                          <a:pt x="586" y="181"/>
                        </a:lnTo>
                        <a:lnTo>
                          <a:pt x="640" y="192"/>
                        </a:lnTo>
                        <a:lnTo>
                          <a:pt x="691" y="207"/>
                        </a:lnTo>
                        <a:lnTo>
                          <a:pt x="742" y="228"/>
                        </a:lnTo>
                        <a:lnTo>
                          <a:pt x="756" y="236"/>
                        </a:lnTo>
                        <a:lnTo>
                          <a:pt x="767" y="246"/>
                        </a:lnTo>
                        <a:lnTo>
                          <a:pt x="772" y="258"/>
                        </a:lnTo>
                        <a:lnTo>
                          <a:pt x="775" y="271"/>
                        </a:lnTo>
                        <a:lnTo>
                          <a:pt x="771" y="287"/>
                        </a:lnTo>
                        <a:lnTo>
                          <a:pt x="753" y="352"/>
                        </a:lnTo>
                        <a:lnTo>
                          <a:pt x="733" y="416"/>
                        </a:lnTo>
                        <a:lnTo>
                          <a:pt x="726" y="434"/>
                        </a:lnTo>
                        <a:lnTo>
                          <a:pt x="720" y="446"/>
                        </a:lnTo>
                        <a:lnTo>
                          <a:pt x="711" y="452"/>
                        </a:lnTo>
                        <a:lnTo>
                          <a:pt x="700" y="455"/>
                        </a:lnTo>
                        <a:lnTo>
                          <a:pt x="686" y="451"/>
                        </a:lnTo>
                        <a:lnTo>
                          <a:pt x="668" y="445"/>
                        </a:lnTo>
                        <a:lnTo>
                          <a:pt x="621" y="425"/>
                        </a:lnTo>
                        <a:lnTo>
                          <a:pt x="573" y="410"/>
                        </a:lnTo>
                        <a:lnTo>
                          <a:pt x="524" y="400"/>
                        </a:lnTo>
                        <a:lnTo>
                          <a:pt x="473" y="396"/>
                        </a:lnTo>
                        <a:lnTo>
                          <a:pt x="422" y="396"/>
                        </a:lnTo>
                        <a:lnTo>
                          <a:pt x="399" y="398"/>
                        </a:lnTo>
                        <a:lnTo>
                          <a:pt x="377" y="402"/>
                        </a:lnTo>
                        <a:lnTo>
                          <a:pt x="356" y="409"/>
                        </a:lnTo>
                        <a:lnTo>
                          <a:pt x="333" y="422"/>
                        </a:lnTo>
                        <a:lnTo>
                          <a:pt x="315" y="437"/>
                        </a:lnTo>
                        <a:lnTo>
                          <a:pt x="302" y="456"/>
                        </a:lnTo>
                        <a:lnTo>
                          <a:pt x="295" y="475"/>
                        </a:lnTo>
                        <a:lnTo>
                          <a:pt x="291" y="496"/>
                        </a:lnTo>
                        <a:lnTo>
                          <a:pt x="293" y="517"/>
                        </a:lnTo>
                        <a:lnTo>
                          <a:pt x="301" y="538"/>
                        </a:lnTo>
                        <a:lnTo>
                          <a:pt x="314" y="557"/>
                        </a:lnTo>
                        <a:lnTo>
                          <a:pt x="333" y="575"/>
                        </a:lnTo>
                        <a:lnTo>
                          <a:pt x="366" y="598"/>
                        </a:lnTo>
                        <a:lnTo>
                          <a:pt x="402" y="618"/>
                        </a:lnTo>
                        <a:lnTo>
                          <a:pt x="440" y="635"/>
                        </a:lnTo>
                        <a:lnTo>
                          <a:pt x="506" y="662"/>
                        </a:lnTo>
                        <a:lnTo>
                          <a:pt x="572" y="691"/>
                        </a:lnTo>
                        <a:lnTo>
                          <a:pt x="635" y="724"/>
                        </a:lnTo>
                        <a:lnTo>
                          <a:pt x="676" y="749"/>
                        </a:lnTo>
                        <a:lnTo>
                          <a:pt x="712" y="778"/>
                        </a:lnTo>
                        <a:lnTo>
                          <a:pt x="743" y="811"/>
                        </a:lnTo>
                        <a:lnTo>
                          <a:pt x="770" y="847"/>
                        </a:lnTo>
                        <a:lnTo>
                          <a:pt x="791" y="886"/>
                        </a:lnTo>
                        <a:lnTo>
                          <a:pt x="808" y="925"/>
                        </a:lnTo>
                        <a:lnTo>
                          <a:pt x="819" y="967"/>
                        </a:lnTo>
                        <a:lnTo>
                          <a:pt x="826" y="1009"/>
                        </a:lnTo>
                        <a:lnTo>
                          <a:pt x="827" y="1052"/>
                        </a:lnTo>
                        <a:lnTo>
                          <a:pt x="822" y="1095"/>
                        </a:lnTo>
                        <a:lnTo>
                          <a:pt x="812" y="1137"/>
                        </a:lnTo>
                        <a:lnTo>
                          <a:pt x="796" y="1179"/>
                        </a:lnTo>
                        <a:lnTo>
                          <a:pt x="775" y="1218"/>
                        </a:lnTo>
                        <a:lnTo>
                          <a:pt x="747" y="1256"/>
                        </a:lnTo>
                        <a:lnTo>
                          <a:pt x="715" y="1290"/>
                        </a:lnTo>
                        <a:lnTo>
                          <a:pt x="679" y="1320"/>
                        </a:lnTo>
                        <a:lnTo>
                          <a:pt x="640" y="1345"/>
                        </a:lnTo>
                        <a:lnTo>
                          <a:pt x="598" y="1366"/>
                        </a:lnTo>
                        <a:lnTo>
                          <a:pt x="553" y="1380"/>
                        </a:lnTo>
                        <a:lnTo>
                          <a:pt x="535" y="1387"/>
                        </a:lnTo>
                        <a:lnTo>
                          <a:pt x="521" y="1396"/>
                        </a:lnTo>
                        <a:lnTo>
                          <a:pt x="512" y="1407"/>
                        </a:lnTo>
                        <a:lnTo>
                          <a:pt x="506" y="1423"/>
                        </a:lnTo>
                        <a:lnTo>
                          <a:pt x="505" y="1442"/>
                        </a:lnTo>
                        <a:lnTo>
                          <a:pt x="506" y="1493"/>
                        </a:lnTo>
                        <a:lnTo>
                          <a:pt x="505" y="1545"/>
                        </a:lnTo>
                        <a:lnTo>
                          <a:pt x="504" y="1562"/>
                        </a:lnTo>
                        <a:lnTo>
                          <a:pt x="497" y="1575"/>
                        </a:lnTo>
                        <a:lnTo>
                          <a:pt x="489" y="1585"/>
                        </a:lnTo>
                        <a:lnTo>
                          <a:pt x="475" y="1590"/>
                        </a:lnTo>
                        <a:lnTo>
                          <a:pt x="459" y="1593"/>
                        </a:lnTo>
                        <a:lnTo>
                          <a:pt x="404" y="1593"/>
                        </a:lnTo>
                        <a:lnTo>
                          <a:pt x="348" y="1593"/>
                        </a:lnTo>
                        <a:lnTo>
                          <a:pt x="331" y="1590"/>
                        </a:lnTo>
                        <a:lnTo>
                          <a:pt x="318" y="1584"/>
                        </a:lnTo>
                        <a:lnTo>
                          <a:pt x="308" y="1574"/>
                        </a:lnTo>
                        <a:lnTo>
                          <a:pt x="302" y="1559"/>
                        </a:lnTo>
                        <a:lnTo>
                          <a:pt x="300" y="1542"/>
                        </a:lnTo>
                        <a:lnTo>
                          <a:pt x="300" y="1505"/>
                        </a:lnTo>
                        <a:lnTo>
                          <a:pt x="299" y="1466"/>
                        </a:lnTo>
                        <a:lnTo>
                          <a:pt x="299" y="1446"/>
                        </a:lnTo>
                        <a:lnTo>
                          <a:pt x="298" y="1431"/>
                        </a:lnTo>
                        <a:lnTo>
                          <a:pt x="293" y="1421"/>
                        </a:lnTo>
                        <a:lnTo>
                          <a:pt x="288" y="1413"/>
                        </a:lnTo>
                        <a:lnTo>
                          <a:pt x="278" y="1407"/>
                        </a:lnTo>
                        <a:lnTo>
                          <a:pt x="264" y="1404"/>
                        </a:lnTo>
                        <a:lnTo>
                          <a:pt x="244" y="1401"/>
                        </a:lnTo>
                        <a:lnTo>
                          <a:pt x="193" y="1392"/>
                        </a:lnTo>
                        <a:lnTo>
                          <a:pt x="142" y="1380"/>
                        </a:lnTo>
                        <a:lnTo>
                          <a:pt x="94" y="1365"/>
                        </a:lnTo>
                        <a:lnTo>
                          <a:pt x="46" y="1345"/>
                        </a:lnTo>
                        <a:lnTo>
                          <a:pt x="28" y="1335"/>
                        </a:lnTo>
                        <a:lnTo>
                          <a:pt x="14" y="1325"/>
                        </a:lnTo>
                        <a:lnTo>
                          <a:pt x="5" y="1317"/>
                        </a:lnTo>
                        <a:lnTo>
                          <a:pt x="1" y="1306"/>
                        </a:lnTo>
                        <a:lnTo>
                          <a:pt x="0" y="1293"/>
                        </a:lnTo>
                        <a:lnTo>
                          <a:pt x="2" y="1277"/>
                        </a:lnTo>
                        <a:lnTo>
                          <a:pt x="6" y="1256"/>
                        </a:lnTo>
                        <a:lnTo>
                          <a:pt x="23" y="1198"/>
                        </a:lnTo>
                        <a:lnTo>
                          <a:pt x="39" y="1142"/>
                        </a:lnTo>
                        <a:lnTo>
                          <a:pt x="45" y="1125"/>
                        </a:lnTo>
                        <a:lnTo>
                          <a:pt x="51" y="1113"/>
                        </a:lnTo>
                        <a:lnTo>
                          <a:pt x="58" y="1105"/>
                        </a:lnTo>
                        <a:lnTo>
                          <a:pt x="67" y="1102"/>
                        </a:lnTo>
                        <a:lnTo>
                          <a:pt x="78" y="1102"/>
                        </a:lnTo>
                        <a:lnTo>
                          <a:pt x="90" y="1107"/>
                        </a:lnTo>
                        <a:lnTo>
                          <a:pt x="106" y="1113"/>
                        </a:lnTo>
                        <a:lnTo>
                          <a:pt x="159" y="1137"/>
                        </a:lnTo>
                        <a:lnTo>
                          <a:pt x="212" y="1157"/>
                        </a:lnTo>
                        <a:lnTo>
                          <a:pt x="268" y="1170"/>
                        </a:lnTo>
                        <a:lnTo>
                          <a:pt x="325" y="1180"/>
                        </a:lnTo>
                        <a:lnTo>
                          <a:pt x="363" y="1182"/>
                        </a:lnTo>
                        <a:lnTo>
                          <a:pt x="399" y="1180"/>
                        </a:lnTo>
                        <a:lnTo>
                          <a:pt x="435" y="1173"/>
                        </a:lnTo>
                        <a:lnTo>
                          <a:pt x="469" y="1161"/>
                        </a:lnTo>
                        <a:lnTo>
                          <a:pt x="493" y="1148"/>
                        </a:lnTo>
                        <a:lnTo>
                          <a:pt x="512" y="1132"/>
                        </a:lnTo>
                        <a:lnTo>
                          <a:pt x="527" y="1113"/>
                        </a:lnTo>
                        <a:lnTo>
                          <a:pt x="537" y="1092"/>
                        </a:lnTo>
                        <a:lnTo>
                          <a:pt x="542" y="1070"/>
                        </a:lnTo>
                        <a:lnTo>
                          <a:pt x="542" y="1049"/>
                        </a:lnTo>
                        <a:lnTo>
                          <a:pt x="539" y="1026"/>
                        </a:lnTo>
                        <a:lnTo>
                          <a:pt x="529" y="1004"/>
                        </a:lnTo>
                        <a:lnTo>
                          <a:pt x="516" y="983"/>
                        </a:lnTo>
                        <a:lnTo>
                          <a:pt x="496" y="964"/>
                        </a:lnTo>
                        <a:lnTo>
                          <a:pt x="471" y="946"/>
                        </a:lnTo>
                        <a:lnTo>
                          <a:pt x="444" y="929"/>
                        </a:lnTo>
                        <a:lnTo>
                          <a:pt x="414" y="916"/>
                        </a:lnTo>
                        <a:lnTo>
                          <a:pt x="369" y="898"/>
                        </a:lnTo>
                        <a:lnTo>
                          <a:pt x="323" y="879"/>
                        </a:lnTo>
                        <a:lnTo>
                          <a:pt x="278" y="860"/>
                        </a:lnTo>
                        <a:lnTo>
                          <a:pt x="233" y="840"/>
                        </a:lnTo>
                        <a:lnTo>
                          <a:pt x="189" y="816"/>
                        </a:lnTo>
                        <a:lnTo>
                          <a:pt x="157" y="795"/>
                        </a:lnTo>
                        <a:lnTo>
                          <a:pt x="126" y="772"/>
                        </a:lnTo>
                        <a:lnTo>
                          <a:pt x="98" y="747"/>
                        </a:lnTo>
                        <a:lnTo>
                          <a:pt x="74" y="720"/>
                        </a:lnTo>
                        <a:lnTo>
                          <a:pt x="54" y="691"/>
                        </a:lnTo>
                        <a:lnTo>
                          <a:pt x="37" y="660"/>
                        </a:lnTo>
                        <a:lnTo>
                          <a:pt x="24" y="627"/>
                        </a:lnTo>
                        <a:lnTo>
                          <a:pt x="15" y="591"/>
                        </a:lnTo>
                        <a:lnTo>
                          <a:pt x="10" y="553"/>
                        </a:lnTo>
                        <a:lnTo>
                          <a:pt x="10" y="513"/>
                        </a:lnTo>
                        <a:lnTo>
                          <a:pt x="15" y="467"/>
                        </a:lnTo>
                        <a:lnTo>
                          <a:pt x="25" y="425"/>
                        </a:lnTo>
                        <a:lnTo>
                          <a:pt x="39" y="386"/>
                        </a:lnTo>
                        <a:lnTo>
                          <a:pt x="58" y="351"/>
                        </a:lnTo>
                        <a:lnTo>
                          <a:pt x="81" y="318"/>
                        </a:lnTo>
                        <a:lnTo>
                          <a:pt x="108" y="289"/>
                        </a:lnTo>
                        <a:lnTo>
                          <a:pt x="139" y="263"/>
                        </a:lnTo>
                        <a:lnTo>
                          <a:pt x="174" y="240"/>
                        </a:lnTo>
                        <a:lnTo>
                          <a:pt x="212" y="220"/>
                        </a:lnTo>
                        <a:lnTo>
                          <a:pt x="254" y="203"/>
                        </a:lnTo>
                        <a:lnTo>
                          <a:pt x="274" y="195"/>
                        </a:lnTo>
                        <a:lnTo>
                          <a:pt x="289" y="190"/>
                        </a:lnTo>
                        <a:lnTo>
                          <a:pt x="300" y="183"/>
                        </a:lnTo>
                        <a:lnTo>
                          <a:pt x="308" y="177"/>
                        </a:lnTo>
                        <a:lnTo>
                          <a:pt x="312" y="168"/>
                        </a:lnTo>
                        <a:lnTo>
                          <a:pt x="314" y="156"/>
                        </a:lnTo>
                        <a:lnTo>
                          <a:pt x="315" y="141"/>
                        </a:lnTo>
                        <a:lnTo>
                          <a:pt x="315" y="120"/>
                        </a:lnTo>
                        <a:lnTo>
                          <a:pt x="315" y="87"/>
                        </a:lnTo>
                        <a:lnTo>
                          <a:pt x="315" y="56"/>
                        </a:lnTo>
                        <a:lnTo>
                          <a:pt x="316" y="36"/>
                        </a:lnTo>
                        <a:lnTo>
                          <a:pt x="320" y="21"/>
                        </a:lnTo>
                        <a:lnTo>
                          <a:pt x="326" y="10"/>
                        </a:lnTo>
                        <a:lnTo>
                          <a:pt x="336" y="5"/>
                        </a:lnTo>
                        <a:lnTo>
                          <a:pt x="352" y="1"/>
                        </a:lnTo>
                        <a:lnTo>
                          <a:pt x="3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19">
                    <a:extLst>
                      <a:ext uri="{FF2B5EF4-FFF2-40B4-BE49-F238E27FC236}">
                        <a16:creationId xmlns:a16="http://schemas.microsoft.com/office/drawing/2014/main" id="{CC9A3494-670E-D742-BFF3-7AC7BF3848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3975" y="4225925"/>
                    <a:ext cx="490538" cy="569912"/>
                  </a:xfrm>
                  <a:custGeom>
                    <a:avLst/>
                    <a:gdLst>
                      <a:gd name="T0" fmla="*/ 1277 w 3088"/>
                      <a:gd name="T1" fmla="*/ 663 h 3592"/>
                      <a:gd name="T2" fmla="*/ 955 w 3088"/>
                      <a:gd name="T3" fmla="*/ 791 h 3592"/>
                      <a:gd name="T4" fmla="*/ 689 w 3088"/>
                      <a:gd name="T5" fmla="*/ 1004 h 3592"/>
                      <a:gd name="T6" fmla="*/ 496 w 3088"/>
                      <a:gd name="T7" fmla="*/ 1284 h 3592"/>
                      <a:gd name="T8" fmla="*/ 391 w 3088"/>
                      <a:gd name="T9" fmla="*/ 1617 h 3592"/>
                      <a:gd name="T10" fmla="*/ 391 w 3088"/>
                      <a:gd name="T11" fmla="*/ 1976 h 3592"/>
                      <a:gd name="T12" fmla="*/ 496 w 3088"/>
                      <a:gd name="T13" fmla="*/ 2308 h 3592"/>
                      <a:gd name="T14" fmla="*/ 689 w 3088"/>
                      <a:gd name="T15" fmla="*/ 2589 h 3592"/>
                      <a:gd name="T16" fmla="*/ 955 w 3088"/>
                      <a:gd name="T17" fmla="*/ 2801 h 3592"/>
                      <a:gd name="T18" fmla="*/ 1277 w 3088"/>
                      <a:gd name="T19" fmla="*/ 2929 h 3592"/>
                      <a:gd name="T20" fmla="*/ 1630 w 3088"/>
                      <a:gd name="T21" fmla="*/ 2958 h 3592"/>
                      <a:gd name="T22" fmla="*/ 1959 w 3088"/>
                      <a:gd name="T23" fmla="*/ 2884 h 3592"/>
                      <a:gd name="T24" fmla="*/ 2246 w 3088"/>
                      <a:gd name="T25" fmla="*/ 2726 h 3592"/>
                      <a:gd name="T26" fmla="*/ 2475 w 3088"/>
                      <a:gd name="T27" fmla="*/ 2497 h 3592"/>
                      <a:gd name="T28" fmla="*/ 2634 w 3088"/>
                      <a:gd name="T29" fmla="*/ 2211 h 3592"/>
                      <a:gd name="T30" fmla="*/ 2706 w 3088"/>
                      <a:gd name="T31" fmla="*/ 1883 h 3592"/>
                      <a:gd name="T32" fmla="*/ 2679 w 3088"/>
                      <a:gd name="T33" fmla="*/ 1529 h 3592"/>
                      <a:gd name="T34" fmla="*/ 2551 w 3088"/>
                      <a:gd name="T35" fmla="*/ 1208 h 3592"/>
                      <a:gd name="T36" fmla="*/ 2337 w 3088"/>
                      <a:gd name="T37" fmla="*/ 944 h 3592"/>
                      <a:gd name="T38" fmla="*/ 2057 w 3088"/>
                      <a:gd name="T39" fmla="*/ 750 h 3592"/>
                      <a:gd name="T40" fmla="*/ 1725 w 3088"/>
                      <a:gd name="T41" fmla="*/ 646 h 3592"/>
                      <a:gd name="T42" fmla="*/ 1557 w 3088"/>
                      <a:gd name="T43" fmla="*/ 1 h 3592"/>
                      <a:gd name="T44" fmla="*/ 1621 w 3088"/>
                      <a:gd name="T45" fmla="*/ 39 h 3592"/>
                      <a:gd name="T46" fmla="*/ 2010 w 3088"/>
                      <a:gd name="T47" fmla="*/ 278 h 3592"/>
                      <a:gd name="T48" fmla="*/ 2427 w 3088"/>
                      <a:gd name="T49" fmla="*/ 456 h 3592"/>
                      <a:gd name="T50" fmla="*/ 2828 w 3088"/>
                      <a:gd name="T51" fmla="*/ 546 h 3592"/>
                      <a:gd name="T52" fmla="*/ 3051 w 3088"/>
                      <a:gd name="T53" fmla="*/ 577 h 3592"/>
                      <a:gd name="T54" fmla="*/ 3087 w 3088"/>
                      <a:gd name="T55" fmla="*/ 630 h 3592"/>
                      <a:gd name="T56" fmla="*/ 3086 w 3088"/>
                      <a:gd name="T57" fmla="*/ 1810 h 3592"/>
                      <a:gd name="T58" fmla="*/ 3046 w 3088"/>
                      <a:gd name="T59" fmla="*/ 2262 h 3592"/>
                      <a:gd name="T60" fmla="*/ 2938 w 3088"/>
                      <a:gd name="T61" fmla="*/ 2537 h 3592"/>
                      <a:gd name="T62" fmla="*/ 2757 w 3088"/>
                      <a:gd name="T63" fmla="*/ 2805 h 3592"/>
                      <a:gd name="T64" fmla="*/ 2484 w 3088"/>
                      <a:gd name="T65" fmla="*/ 3078 h 3592"/>
                      <a:gd name="T66" fmla="*/ 2171 w 3088"/>
                      <a:gd name="T67" fmla="*/ 3300 h 3592"/>
                      <a:gd name="T68" fmla="*/ 1796 w 3088"/>
                      <a:gd name="T69" fmla="*/ 3494 h 3592"/>
                      <a:gd name="T70" fmla="*/ 1549 w 3088"/>
                      <a:gd name="T71" fmla="*/ 3592 h 3592"/>
                      <a:gd name="T72" fmla="*/ 1296 w 3088"/>
                      <a:gd name="T73" fmla="*/ 3499 h 3592"/>
                      <a:gd name="T74" fmla="*/ 891 w 3088"/>
                      <a:gd name="T75" fmla="*/ 3284 h 3592"/>
                      <a:gd name="T76" fmla="*/ 525 w 3088"/>
                      <a:gd name="T77" fmla="*/ 3005 h 3592"/>
                      <a:gd name="T78" fmla="*/ 282 w 3088"/>
                      <a:gd name="T79" fmla="*/ 2741 h 3592"/>
                      <a:gd name="T80" fmla="*/ 118 w 3088"/>
                      <a:gd name="T81" fmla="*/ 2469 h 3592"/>
                      <a:gd name="T82" fmla="*/ 25 w 3088"/>
                      <a:gd name="T83" fmla="*/ 2161 h 3592"/>
                      <a:gd name="T84" fmla="*/ 0 w 3088"/>
                      <a:gd name="T85" fmla="*/ 1506 h 3592"/>
                      <a:gd name="T86" fmla="*/ 3 w 3088"/>
                      <a:gd name="T87" fmla="*/ 621 h 3592"/>
                      <a:gd name="T88" fmla="*/ 44 w 3088"/>
                      <a:gd name="T89" fmla="*/ 575 h 3592"/>
                      <a:gd name="T90" fmla="*/ 324 w 3088"/>
                      <a:gd name="T91" fmla="*/ 541 h 3592"/>
                      <a:gd name="T92" fmla="*/ 764 w 3088"/>
                      <a:gd name="T93" fmla="*/ 420 h 3592"/>
                      <a:gd name="T94" fmla="*/ 1176 w 3088"/>
                      <a:gd name="T95" fmla="*/ 224 h 3592"/>
                      <a:gd name="T96" fmla="*/ 1489 w 3088"/>
                      <a:gd name="T97" fmla="*/ 24 h 3592"/>
                      <a:gd name="T98" fmla="*/ 1545 w 3088"/>
                      <a:gd name="T99" fmla="*/ 0 h 35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088" h="3592">
                        <a:moveTo>
                          <a:pt x="1544" y="632"/>
                        </a:moveTo>
                        <a:lnTo>
                          <a:pt x="1453" y="635"/>
                        </a:lnTo>
                        <a:lnTo>
                          <a:pt x="1363" y="646"/>
                        </a:lnTo>
                        <a:lnTo>
                          <a:pt x="1277" y="663"/>
                        </a:lnTo>
                        <a:lnTo>
                          <a:pt x="1192" y="686"/>
                        </a:lnTo>
                        <a:lnTo>
                          <a:pt x="1110" y="715"/>
                        </a:lnTo>
                        <a:lnTo>
                          <a:pt x="1031" y="750"/>
                        </a:lnTo>
                        <a:lnTo>
                          <a:pt x="955" y="791"/>
                        </a:lnTo>
                        <a:lnTo>
                          <a:pt x="883" y="837"/>
                        </a:lnTo>
                        <a:lnTo>
                          <a:pt x="814" y="888"/>
                        </a:lnTo>
                        <a:lnTo>
                          <a:pt x="749" y="944"/>
                        </a:lnTo>
                        <a:lnTo>
                          <a:pt x="689" y="1004"/>
                        </a:lnTo>
                        <a:lnTo>
                          <a:pt x="634" y="1068"/>
                        </a:lnTo>
                        <a:lnTo>
                          <a:pt x="583" y="1136"/>
                        </a:lnTo>
                        <a:lnTo>
                          <a:pt x="537" y="1208"/>
                        </a:lnTo>
                        <a:lnTo>
                          <a:pt x="496" y="1284"/>
                        </a:lnTo>
                        <a:lnTo>
                          <a:pt x="461" y="1363"/>
                        </a:lnTo>
                        <a:lnTo>
                          <a:pt x="432" y="1445"/>
                        </a:lnTo>
                        <a:lnTo>
                          <a:pt x="409" y="1529"/>
                        </a:lnTo>
                        <a:lnTo>
                          <a:pt x="391" y="1617"/>
                        </a:lnTo>
                        <a:lnTo>
                          <a:pt x="381" y="1705"/>
                        </a:lnTo>
                        <a:lnTo>
                          <a:pt x="378" y="1796"/>
                        </a:lnTo>
                        <a:lnTo>
                          <a:pt x="381" y="1887"/>
                        </a:lnTo>
                        <a:lnTo>
                          <a:pt x="391" y="1976"/>
                        </a:lnTo>
                        <a:lnTo>
                          <a:pt x="409" y="2063"/>
                        </a:lnTo>
                        <a:lnTo>
                          <a:pt x="432" y="2148"/>
                        </a:lnTo>
                        <a:lnTo>
                          <a:pt x="461" y="2229"/>
                        </a:lnTo>
                        <a:lnTo>
                          <a:pt x="496" y="2308"/>
                        </a:lnTo>
                        <a:lnTo>
                          <a:pt x="537" y="2383"/>
                        </a:lnTo>
                        <a:lnTo>
                          <a:pt x="583" y="2456"/>
                        </a:lnTo>
                        <a:lnTo>
                          <a:pt x="634" y="2524"/>
                        </a:lnTo>
                        <a:lnTo>
                          <a:pt x="689" y="2589"/>
                        </a:lnTo>
                        <a:lnTo>
                          <a:pt x="749" y="2649"/>
                        </a:lnTo>
                        <a:lnTo>
                          <a:pt x="814" y="2705"/>
                        </a:lnTo>
                        <a:lnTo>
                          <a:pt x="883" y="2755"/>
                        </a:lnTo>
                        <a:lnTo>
                          <a:pt x="955" y="2801"/>
                        </a:lnTo>
                        <a:lnTo>
                          <a:pt x="1031" y="2842"/>
                        </a:lnTo>
                        <a:lnTo>
                          <a:pt x="1110" y="2877"/>
                        </a:lnTo>
                        <a:lnTo>
                          <a:pt x="1192" y="2906"/>
                        </a:lnTo>
                        <a:lnTo>
                          <a:pt x="1277" y="2929"/>
                        </a:lnTo>
                        <a:lnTo>
                          <a:pt x="1363" y="2947"/>
                        </a:lnTo>
                        <a:lnTo>
                          <a:pt x="1453" y="2957"/>
                        </a:lnTo>
                        <a:lnTo>
                          <a:pt x="1544" y="2961"/>
                        </a:lnTo>
                        <a:lnTo>
                          <a:pt x="1630" y="2958"/>
                        </a:lnTo>
                        <a:lnTo>
                          <a:pt x="1716" y="2948"/>
                        </a:lnTo>
                        <a:lnTo>
                          <a:pt x="1799" y="2933"/>
                        </a:lnTo>
                        <a:lnTo>
                          <a:pt x="1881" y="2911"/>
                        </a:lnTo>
                        <a:lnTo>
                          <a:pt x="1959" y="2884"/>
                        </a:lnTo>
                        <a:lnTo>
                          <a:pt x="2036" y="2853"/>
                        </a:lnTo>
                        <a:lnTo>
                          <a:pt x="2109" y="2815"/>
                        </a:lnTo>
                        <a:lnTo>
                          <a:pt x="2179" y="2773"/>
                        </a:lnTo>
                        <a:lnTo>
                          <a:pt x="2246" y="2726"/>
                        </a:lnTo>
                        <a:lnTo>
                          <a:pt x="2309" y="2674"/>
                        </a:lnTo>
                        <a:lnTo>
                          <a:pt x="2369" y="2620"/>
                        </a:lnTo>
                        <a:lnTo>
                          <a:pt x="2424" y="2559"/>
                        </a:lnTo>
                        <a:lnTo>
                          <a:pt x="2475" y="2497"/>
                        </a:lnTo>
                        <a:lnTo>
                          <a:pt x="2522" y="2430"/>
                        </a:lnTo>
                        <a:lnTo>
                          <a:pt x="2564" y="2360"/>
                        </a:lnTo>
                        <a:lnTo>
                          <a:pt x="2601" y="2287"/>
                        </a:lnTo>
                        <a:lnTo>
                          <a:pt x="2634" y="2211"/>
                        </a:lnTo>
                        <a:lnTo>
                          <a:pt x="2660" y="2133"/>
                        </a:lnTo>
                        <a:lnTo>
                          <a:pt x="2682" y="2052"/>
                        </a:lnTo>
                        <a:lnTo>
                          <a:pt x="2698" y="1969"/>
                        </a:lnTo>
                        <a:lnTo>
                          <a:pt x="2706" y="1883"/>
                        </a:lnTo>
                        <a:lnTo>
                          <a:pt x="2710" y="1796"/>
                        </a:lnTo>
                        <a:lnTo>
                          <a:pt x="2706" y="1705"/>
                        </a:lnTo>
                        <a:lnTo>
                          <a:pt x="2697" y="1617"/>
                        </a:lnTo>
                        <a:lnTo>
                          <a:pt x="2679" y="1529"/>
                        </a:lnTo>
                        <a:lnTo>
                          <a:pt x="2656" y="1445"/>
                        </a:lnTo>
                        <a:lnTo>
                          <a:pt x="2627" y="1363"/>
                        </a:lnTo>
                        <a:lnTo>
                          <a:pt x="2591" y="1284"/>
                        </a:lnTo>
                        <a:lnTo>
                          <a:pt x="2551" y="1208"/>
                        </a:lnTo>
                        <a:lnTo>
                          <a:pt x="2505" y="1136"/>
                        </a:lnTo>
                        <a:lnTo>
                          <a:pt x="2453" y="1068"/>
                        </a:lnTo>
                        <a:lnTo>
                          <a:pt x="2397" y="1004"/>
                        </a:lnTo>
                        <a:lnTo>
                          <a:pt x="2337" y="944"/>
                        </a:lnTo>
                        <a:lnTo>
                          <a:pt x="2274" y="888"/>
                        </a:lnTo>
                        <a:lnTo>
                          <a:pt x="2205" y="837"/>
                        </a:lnTo>
                        <a:lnTo>
                          <a:pt x="2132" y="791"/>
                        </a:lnTo>
                        <a:lnTo>
                          <a:pt x="2057" y="750"/>
                        </a:lnTo>
                        <a:lnTo>
                          <a:pt x="1978" y="715"/>
                        </a:lnTo>
                        <a:lnTo>
                          <a:pt x="1896" y="686"/>
                        </a:lnTo>
                        <a:lnTo>
                          <a:pt x="1811" y="663"/>
                        </a:lnTo>
                        <a:lnTo>
                          <a:pt x="1725" y="646"/>
                        </a:lnTo>
                        <a:lnTo>
                          <a:pt x="1635" y="635"/>
                        </a:lnTo>
                        <a:lnTo>
                          <a:pt x="1544" y="632"/>
                        </a:lnTo>
                        <a:close/>
                        <a:moveTo>
                          <a:pt x="1545" y="0"/>
                        </a:moveTo>
                        <a:lnTo>
                          <a:pt x="1557" y="1"/>
                        </a:lnTo>
                        <a:lnTo>
                          <a:pt x="1569" y="6"/>
                        </a:lnTo>
                        <a:lnTo>
                          <a:pt x="1583" y="14"/>
                        </a:lnTo>
                        <a:lnTo>
                          <a:pt x="1600" y="25"/>
                        </a:lnTo>
                        <a:lnTo>
                          <a:pt x="1621" y="39"/>
                        </a:lnTo>
                        <a:lnTo>
                          <a:pt x="1716" y="104"/>
                        </a:lnTo>
                        <a:lnTo>
                          <a:pt x="1812" y="165"/>
                        </a:lnTo>
                        <a:lnTo>
                          <a:pt x="1910" y="223"/>
                        </a:lnTo>
                        <a:lnTo>
                          <a:pt x="2010" y="278"/>
                        </a:lnTo>
                        <a:lnTo>
                          <a:pt x="2112" y="329"/>
                        </a:lnTo>
                        <a:lnTo>
                          <a:pt x="2215" y="375"/>
                        </a:lnTo>
                        <a:lnTo>
                          <a:pt x="2320" y="418"/>
                        </a:lnTo>
                        <a:lnTo>
                          <a:pt x="2427" y="456"/>
                        </a:lnTo>
                        <a:lnTo>
                          <a:pt x="2537" y="489"/>
                        </a:lnTo>
                        <a:lnTo>
                          <a:pt x="2648" y="516"/>
                        </a:lnTo>
                        <a:lnTo>
                          <a:pt x="2738" y="532"/>
                        </a:lnTo>
                        <a:lnTo>
                          <a:pt x="2828" y="546"/>
                        </a:lnTo>
                        <a:lnTo>
                          <a:pt x="2919" y="556"/>
                        </a:lnTo>
                        <a:lnTo>
                          <a:pt x="3010" y="567"/>
                        </a:lnTo>
                        <a:lnTo>
                          <a:pt x="3032" y="572"/>
                        </a:lnTo>
                        <a:lnTo>
                          <a:pt x="3051" y="577"/>
                        </a:lnTo>
                        <a:lnTo>
                          <a:pt x="3065" y="586"/>
                        </a:lnTo>
                        <a:lnTo>
                          <a:pt x="3075" y="597"/>
                        </a:lnTo>
                        <a:lnTo>
                          <a:pt x="3082" y="611"/>
                        </a:lnTo>
                        <a:lnTo>
                          <a:pt x="3087" y="630"/>
                        </a:lnTo>
                        <a:lnTo>
                          <a:pt x="3088" y="653"/>
                        </a:lnTo>
                        <a:lnTo>
                          <a:pt x="3088" y="1352"/>
                        </a:lnTo>
                        <a:lnTo>
                          <a:pt x="3088" y="1580"/>
                        </a:lnTo>
                        <a:lnTo>
                          <a:pt x="3086" y="1810"/>
                        </a:lnTo>
                        <a:lnTo>
                          <a:pt x="3080" y="2039"/>
                        </a:lnTo>
                        <a:lnTo>
                          <a:pt x="3074" y="2115"/>
                        </a:lnTo>
                        <a:lnTo>
                          <a:pt x="3063" y="2190"/>
                        </a:lnTo>
                        <a:lnTo>
                          <a:pt x="3046" y="2262"/>
                        </a:lnTo>
                        <a:lnTo>
                          <a:pt x="3025" y="2333"/>
                        </a:lnTo>
                        <a:lnTo>
                          <a:pt x="3000" y="2402"/>
                        </a:lnTo>
                        <a:lnTo>
                          <a:pt x="2972" y="2470"/>
                        </a:lnTo>
                        <a:lnTo>
                          <a:pt x="2938" y="2537"/>
                        </a:lnTo>
                        <a:lnTo>
                          <a:pt x="2900" y="2601"/>
                        </a:lnTo>
                        <a:lnTo>
                          <a:pt x="2860" y="2664"/>
                        </a:lnTo>
                        <a:lnTo>
                          <a:pt x="2817" y="2727"/>
                        </a:lnTo>
                        <a:lnTo>
                          <a:pt x="2757" y="2805"/>
                        </a:lnTo>
                        <a:lnTo>
                          <a:pt x="2693" y="2878"/>
                        </a:lnTo>
                        <a:lnTo>
                          <a:pt x="2627" y="2948"/>
                        </a:lnTo>
                        <a:lnTo>
                          <a:pt x="2556" y="3015"/>
                        </a:lnTo>
                        <a:lnTo>
                          <a:pt x="2484" y="3078"/>
                        </a:lnTo>
                        <a:lnTo>
                          <a:pt x="2410" y="3138"/>
                        </a:lnTo>
                        <a:lnTo>
                          <a:pt x="2332" y="3195"/>
                        </a:lnTo>
                        <a:lnTo>
                          <a:pt x="2252" y="3249"/>
                        </a:lnTo>
                        <a:lnTo>
                          <a:pt x="2171" y="3300"/>
                        </a:lnTo>
                        <a:lnTo>
                          <a:pt x="2086" y="3349"/>
                        </a:lnTo>
                        <a:lnTo>
                          <a:pt x="2001" y="3396"/>
                        </a:lnTo>
                        <a:lnTo>
                          <a:pt x="1900" y="3447"/>
                        </a:lnTo>
                        <a:lnTo>
                          <a:pt x="1796" y="3494"/>
                        </a:lnTo>
                        <a:lnTo>
                          <a:pt x="1692" y="3540"/>
                        </a:lnTo>
                        <a:lnTo>
                          <a:pt x="1588" y="3583"/>
                        </a:lnTo>
                        <a:lnTo>
                          <a:pt x="1570" y="3590"/>
                        </a:lnTo>
                        <a:lnTo>
                          <a:pt x="1549" y="3592"/>
                        </a:lnTo>
                        <a:lnTo>
                          <a:pt x="1530" y="3592"/>
                        </a:lnTo>
                        <a:lnTo>
                          <a:pt x="1511" y="3588"/>
                        </a:lnTo>
                        <a:lnTo>
                          <a:pt x="1404" y="3545"/>
                        </a:lnTo>
                        <a:lnTo>
                          <a:pt x="1296" y="3499"/>
                        </a:lnTo>
                        <a:lnTo>
                          <a:pt x="1192" y="3451"/>
                        </a:lnTo>
                        <a:lnTo>
                          <a:pt x="1089" y="3399"/>
                        </a:lnTo>
                        <a:lnTo>
                          <a:pt x="989" y="3343"/>
                        </a:lnTo>
                        <a:lnTo>
                          <a:pt x="891" y="3284"/>
                        </a:lnTo>
                        <a:lnTo>
                          <a:pt x="796" y="3220"/>
                        </a:lnTo>
                        <a:lnTo>
                          <a:pt x="702" y="3152"/>
                        </a:lnTo>
                        <a:lnTo>
                          <a:pt x="613" y="3081"/>
                        </a:lnTo>
                        <a:lnTo>
                          <a:pt x="525" y="3005"/>
                        </a:lnTo>
                        <a:lnTo>
                          <a:pt x="440" y="2924"/>
                        </a:lnTo>
                        <a:lnTo>
                          <a:pt x="385" y="2865"/>
                        </a:lnTo>
                        <a:lnTo>
                          <a:pt x="331" y="2803"/>
                        </a:lnTo>
                        <a:lnTo>
                          <a:pt x="282" y="2741"/>
                        </a:lnTo>
                        <a:lnTo>
                          <a:pt x="234" y="2677"/>
                        </a:lnTo>
                        <a:lnTo>
                          <a:pt x="192" y="2610"/>
                        </a:lnTo>
                        <a:lnTo>
                          <a:pt x="153" y="2540"/>
                        </a:lnTo>
                        <a:lnTo>
                          <a:pt x="118" y="2469"/>
                        </a:lnTo>
                        <a:lnTo>
                          <a:pt x="88" y="2394"/>
                        </a:lnTo>
                        <a:lnTo>
                          <a:pt x="62" y="2318"/>
                        </a:lnTo>
                        <a:lnTo>
                          <a:pt x="42" y="2239"/>
                        </a:lnTo>
                        <a:lnTo>
                          <a:pt x="25" y="2161"/>
                        </a:lnTo>
                        <a:lnTo>
                          <a:pt x="13" y="2084"/>
                        </a:lnTo>
                        <a:lnTo>
                          <a:pt x="5" y="2004"/>
                        </a:lnTo>
                        <a:lnTo>
                          <a:pt x="3" y="1925"/>
                        </a:lnTo>
                        <a:lnTo>
                          <a:pt x="0" y="1506"/>
                        </a:lnTo>
                        <a:lnTo>
                          <a:pt x="0" y="1087"/>
                        </a:lnTo>
                        <a:lnTo>
                          <a:pt x="1" y="668"/>
                        </a:lnTo>
                        <a:lnTo>
                          <a:pt x="1" y="642"/>
                        </a:lnTo>
                        <a:lnTo>
                          <a:pt x="3" y="621"/>
                        </a:lnTo>
                        <a:lnTo>
                          <a:pt x="9" y="604"/>
                        </a:lnTo>
                        <a:lnTo>
                          <a:pt x="16" y="591"/>
                        </a:lnTo>
                        <a:lnTo>
                          <a:pt x="28" y="582"/>
                        </a:lnTo>
                        <a:lnTo>
                          <a:pt x="44" y="575"/>
                        </a:lnTo>
                        <a:lnTo>
                          <a:pt x="65" y="571"/>
                        </a:lnTo>
                        <a:lnTo>
                          <a:pt x="91" y="569"/>
                        </a:lnTo>
                        <a:lnTo>
                          <a:pt x="209" y="558"/>
                        </a:lnTo>
                        <a:lnTo>
                          <a:pt x="324" y="541"/>
                        </a:lnTo>
                        <a:lnTo>
                          <a:pt x="437" y="518"/>
                        </a:lnTo>
                        <a:lnTo>
                          <a:pt x="548" y="491"/>
                        </a:lnTo>
                        <a:lnTo>
                          <a:pt x="657" y="458"/>
                        </a:lnTo>
                        <a:lnTo>
                          <a:pt x="764" y="420"/>
                        </a:lnTo>
                        <a:lnTo>
                          <a:pt x="869" y="377"/>
                        </a:lnTo>
                        <a:lnTo>
                          <a:pt x="973" y="330"/>
                        </a:lnTo>
                        <a:lnTo>
                          <a:pt x="1075" y="279"/>
                        </a:lnTo>
                        <a:lnTo>
                          <a:pt x="1176" y="224"/>
                        </a:lnTo>
                        <a:lnTo>
                          <a:pt x="1274" y="165"/>
                        </a:lnTo>
                        <a:lnTo>
                          <a:pt x="1372" y="102"/>
                        </a:lnTo>
                        <a:lnTo>
                          <a:pt x="1468" y="38"/>
                        </a:lnTo>
                        <a:lnTo>
                          <a:pt x="1489" y="24"/>
                        </a:lnTo>
                        <a:lnTo>
                          <a:pt x="1507" y="13"/>
                        </a:lnTo>
                        <a:lnTo>
                          <a:pt x="1521" y="5"/>
                        </a:lnTo>
                        <a:lnTo>
                          <a:pt x="1534" y="1"/>
                        </a:lnTo>
                        <a:lnTo>
                          <a:pt x="15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Rectangle 30">
                <a:extLst>
                  <a:ext uri="{FF2B5EF4-FFF2-40B4-BE49-F238E27FC236}">
                    <a16:creationId xmlns:a16="http://schemas.microsoft.com/office/drawing/2014/main" id="{80DA6CD6-1ABE-294D-8266-5DA142EF2C0D}"/>
                  </a:ext>
                </a:extLst>
              </p:cNvPr>
              <p:cNvSpPr/>
              <p:nvPr/>
            </p:nvSpPr>
            <p:spPr>
              <a:xfrm>
                <a:off x="10554247" y="3977872"/>
                <a:ext cx="1562911" cy="34241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Oval 28">
                <a:extLst>
                  <a:ext uri="{FF2B5EF4-FFF2-40B4-BE49-F238E27FC236}">
                    <a16:creationId xmlns:a16="http://schemas.microsoft.com/office/drawing/2014/main" id="{FCD73619-B07D-8947-9D2D-10C9EF554A4F}"/>
                  </a:ext>
                </a:extLst>
              </p:cNvPr>
              <p:cNvSpPr/>
              <p:nvPr/>
            </p:nvSpPr>
            <p:spPr>
              <a:xfrm>
                <a:off x="11258871" y="4077072"/>
                <a:ext cx="165721" cy="1684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33">
                <a:extLst>
                  <a:ext uri="{FF2B5EF4-FFF2-40B4-BE49-F238E27FC236}">
                    <a16:creationId xmlns:a16="http://schemas.microsoft.com/office/drawing/2014/main" id="{322C66F1-6C3F-EC46-A8A3-01F34F307237}"/>
                  </a:ext>
                </a:extLst>
              </p:cNvPr>
              <p:cNvCxnSpPr/>
              <p:nvPr/>
            </p:nvCxnSpPr>
            <p:spPr>
              <a:xfrm flipH="1">
                <a:off x="11347261" y="4320287"/>
                <a:ext cx="1" cy="109915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1">
                <a:extLst>
                  <a:ext uri="{FF2B5EF4-FFF2-40B4-BE49-F238E27FC236}">
                    <a16:creationId xmlns:a16="http://schemas.microsoft.com/office/drawing/2014/main" id="{4DE2998E-2A46-0B4F-BBAA-39E52B750AB4}"/>
                  </a:ext>
                </a:extLst>
              </p:cNvPr>
              <p:cNvSpPr/>
              <p:nvPr/>
            </p:nvSpPr>
            <p:spPr>
              <a:xfrm>
                <a:off x="10782426" y="5420130"/>
                <a:ext cx="1158711" cy="117790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31" name="Inhaltsplatzhalter 4">
                <a:extLst>
                  <a:ext uri="{FF2B5EF4-FFF2-40B4-BE49-F238E27FC236}">
                    <a16:creationId xmlns:a16="http://schemas.microsoft.com/office/drawing/2014/main" id="{82AC5ECA-0745-5A4B-A2D2-9FF13BCB80D0}"/>
                  </a:ext>
                </a:extLst>
              </p:cNvPr>
              <p:cNvSpPr txBox="1"/>
              <p:nvPr/>
            </p:nvSpPr>
            <p:spPr>
              <a:xfrm>
                <a:off x="10138910" y="2829433"/>
                <a:ext cx="2472729" cy="92338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Apache</a:t>
                </a:r>
                <a:r>
                  <a:rPr lang="zh-CN" altLang="en-US" sz="1600" b="1" dirty="0">
                    <a:solidFill>
                      <a:srgbClr val="FFC000"/>
                    </a:solidFill>
                    <a:latin typeface="+mj-lt"/>
                  </a:rPr>
                  <a:t>第一个版本</a:t>
                </a: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1.2.0</a:t>
                </a:r>
                <a:br>
                  <a:rPr lang="en-US" sz="1400" b="1" dirty="0">
                    <a:solidFill>
                      <a:srgbClr val="FFC000"/>
                    </a:solidFill>
                    <a:latin typeface="+mj-lt"/>
                  </a:rPr>
                </a:br>
                <a:endParaRPr lang="en-US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Inhaltsplatzhalter 4">
                <a:extLst>
                  <a:ext uri="{FF2B5EF4-FFF2-40B4-BE49-F238E27FC236}">
                    <a16:creationId xmlns:a16="http://schemas.microsoft.com/office/drawing/2014/main" id="{AE1F029C-DFED-794D-985E-3D7288E1CADC}"/>
                  </a:ext>
                </a:extLst>
              </p:cNvPr>
              <p:cNvSpPr txBox="1"/>
              <p:nvPr/>
            </p:nvSpPr>
            <p:spPr>
              <a:xfrm>
                <a:off x="10543876" y="3518423"/>
                <a:ext cx="1536800" cy="41972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000" b="1" dirty="0">
                    <a:solidFill>
                      <a:srgbClr val="FFC000"/>
                    </a:solidFill>
                    <a:latin typeface="+mj-lt"/>
                  </a:rPr>
                  <a:t>201</a:t>
                </a:r>
                <a:r>
                  <a:rPr lang="en-US" altLang="zh-CN" sz="2000" b="1" dirty="0">
                    <a:solidFill>
                      <a:srgbClr val="FFC000"/>
                    </a:solidFill>
                    <a:latin typeface="+mj-lt"/>
                  </a:rPr>
                  <a:t>9.12</a:t>
                </a:r>
                <a:endParaRPr lang="en-US" sz="1600" dirty="0">
                  <a:solidFill>
                    <a:srgbClr val="FFC000"/>
                  </a:solidFill>
                  <a:latin typeface="+mn-lt"/>
                </a:endParaRPr>
              </a:p>
            </p:txBody>
          </p:sp>
        </p:grp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C8621BE9-CC24-2549-9A4D-E01B5BA7DA21}"/>
                </a:ext>
              </a:extLst>
            </p:cNvPr>
            <p:cNvSpPr/>
            <p:nvPr/>
          </p:nvSpPr>
          <p:spPr bwMode="auto">
            <a:xfrm>
              <a:off x="9293193" y="4683173"/>
              <a:ext cx="524545" cy="402183"/>
            </a:xfrm>
            <a:custGeom>
              <a:avLst/>
              <a:gdLst>
                <a:gd name="T0" fmla="*/ 2510 w 3538"/>
                <a:gd name="T1" fmla="*/ 12 h 2700"/>
                <a:gd name="T2" fmla="*/ 2653 w 3538"/>
                <a:gd name="T3" fmla="*/ 96 h 2700"/>
                <a:gd name="T4" fmla="*/ 2738 w 3538"/>
                <a:gd name="T5" fmla="*/ 241 h 2700"/>
                <a:gd name="T6" fmla="*/ 2746 w 3538"/>
                <a:gd name="T7" fmla="*/ 866 h 2700"/>
                <a:gd name="T8" fmla="*/ 2681 w 3538"/>
                <a:gd name="T9" fmla="*/ 1022 h 2700"/>
                <a:gd name="T10" fmla="*/ 2550 w 3538"/>
                <a:gd name="T11" fmla="*/ 1124 h 2700"/>
                <a:gd name="T12" fmla="*/ 1851 w 3538"/>
                <a:gd name="T13" fmla="*/ 1150 h 2700"/>
                <a:gd name="T14" fmla="*/ 2829 w 3538"/>
                <a:gd name="T15" fmla="*/ 1596 h 2700"/>
                <a:gd name="T16" fmla="*/ 2987 w 3538"/>
                <a:gd name="T17" fmla="*/ 1680 h 2700"/>
                <a:gd name="T18" fmla="*/ 3090 w 3538"/>
                <a:gd name="T19" fmla="*/ 1827 h 2700"/>
                <a:gd name="T20" fmla="*/ 3115 w 3538"/>
                <a:gd name="T21" fmla="*/ 2072 h 2700"/>
                <a:gd name="T22" fmla="*/ 3446 w 3538"/>
                <a:gd name="T23" fmla="*/ 2097 h 2700"/>
                <a:gd name="T24" fmla="*/ 3526 w 3538"/>
                <a:gd name="T25" fmla="*/ 2194 h 2700"/>
                <a:gd name="T26" fmla="*/ 3536 w 3538"/>
                <a:gd name="T27" fmla="*/ 2545 h 2700"/>
                <a:gd name="T28" fmla="*/ 3471 w 3538"/>
                <a:gd name="T29" fmla="*/ 2655 h 2700"/>
                <a:gd name="T30" fmla="*/ 3351 w 3538"/>
                <a:gd name="T31" fmla="*/ 2700 h 2700"/>
                <a:gd name="T32" fmla="*/ 2622 w 3538"/>
                <a:gd name="T33" fmla="*/ 2674 h 2700"/>
                <a:gd name="T34" fmla="*/ 2540 w 3538"/>
                <a:gd name="T35" fmla="*/ 2578 h 2700"/>
                <a:gd name="T36" fmla="*/ 2531 w 3538"/>
                <a:gd name="T37" fmla="*/ 2226 h 2700"/>
                <a:gd name="T38" fmla="*/ 2595 w 3538"/>
                <a:gd name="T39" fmla="*/ 2116 h 2700"/>
                <a:gd name="T40" fmla="*/ 2716 w 3538"/>
                <a:gd name="T41" fmla="*/ 2072 h 2700"/>
                <a:gd name="T42" fmla="*/ 2941 w 3538"/>
                <a:gd name="T43" fmla="*/ 1896 h 2700"/>
                <a:gd name="T44" fmla="*/ 2864 w 3538"/>
                <a:gd name="T45" fmla="*/ 1789 h 2700"/>
                <a:gd name="T46" fmla="*/ 2736 w 3538"/>
                <a:gd name="T47" fmla="*/ 1748 h 2700"/>
                <a:gd name="T48" fmla="*/ 2120 w 3538"/>
                <a:gd name="T49" fmla="*/ 2074 h 2700"/>
                <a:gd name="T50" fmla="*/ 2230 w 3538"/>
                <a:gd name="T51" fmla="*/ 2139 h 2700"/>
                <a:gd name="T52" fmla="*/ 2274 w 3538"/>
                <a:gd name="T53" fmla="*/ 2259 h 2700"/>
                <a:gd name="T54" fmla="*/ 2248 w 3538"/>
                <a:gd name="T55" fmla="*/ 2607 h 2700"/>
                <a:gd name="T56" fmla="*/ 2153 w 3538"/>
                <a:gd name="T57" fmla="*/ 2688 h 2700"/>
                <a:gd name="T58" fmla="*/ 1418 w 3538"/>
                <a:gd name="T59" fmla="*/ 2696 h 2700"/>
                <a:gd name="T60" fmla="*/ 1308 w 3538"/>
                <a:gd name="T61" fmla="*/ 2633 h 2700"/>
                <a:gd name="T62" fmla="*/ 1264 w 3538"/>
                <a:gd name="T63" fmla="*/ 2512 h 2700"/>
                <a:gd name="T64" fmla="*/ 1290 w 3538"/>
                <a:gd name="T65" fmla="*/ 2165 h 2700"/>
                <a:gd name="T66" fmla="*/ 1387 w 3538"/>
                <a:gd name="T67" fmla="*/ 2083 h 2700"/>
                <a:gd name="T68" fmla="*/ 1688 w 3538"/>
                <a:gd name="T69" fmla="*/ 1748 h 2700"/>
                <a:gd name="T70" fmla="*/ 704 w 3538"/>
                <a:gd name="T71" fmla="*/ 1772 h 2700"/>
                <a:gd name="T72" fmla="*/ 611 w 3538"/>
                <a:gd name="T73" fmla="*/ 1865 h 2700"/>
                <a:gd name="T74" fmla="*/ 586 w 3538"/>
                <a:gd name="T75" fmla="*/ 2072 h 2700"/>
                <a:gd name="T76" fmla="*/ 918 w 3538"/>
                <a:gd name="T77" fmla="*/ 2097 h 2700"/>
                <a:gd name="T78" fmla="*/ 998 w 3538"/>
                <a:gd name="T79" fmla="*/ 2194 h 2700"/>
                <a:gd name="T80" fmla="*/ 1007 w 3538"/>
                <a:gd name="T81" fmla="*/ 2545 h 2700"/>
                <a:gd name="T82" fmla="*/ 943 w 3538"/>
                <a:gd name="T83" fmla="*/ 2655 h 2700"/>
                <a:gd name="T84" fmla="*/ 823 w 3538"/>
                <a:gd name="T85" fmla="*/ 2700 h 2700"/>
                <a:gd name="T86" fmla="*/ 93 w 3538"/>
                <a:gd name="T87" fmla="*/ 2674 h 2700"/>
                <a:gd name="T88" fmla="*/ 12 w 3538"/>
                <a:gd name="T89" fmla="*/ 2578 h 2700"/>
                <a:gd name="T90" fmla="*/ 3 w 3538"/>
                <a:gd name="T91" fmla="*/ 2226 h 2700"/>
                <a:gd name="T92" fmla="*/ 67 w 3538"/>
                <a:gd name="T93" fmla="*/ 2116 h 2700"/>
                <a:gd name="T94" fmla="*/ 187 w 3538"/>
                <a:gd name="T95" fmla="*/ 2072 h 2700"/>
                <a:gd name="T96" fmla="*/ 436 w 3538"/>
                <a:gd name="T97" fmla="*/ 1870 h 2700"/>
                <a:gd name="T98" fmla="*/ 520 w 3538"/>
                <a:gd name="T99" fmla="*/ 1712 h 2700"/>
                <a:gd name="T100" fmla="*/ 666 w 3538"/>
                <a:gd name="T101" fmla="*/ 1610 h 2700"/>
                <a:gd name="T102" fmla="*/ 1688 w 3538"/>
                <a:gd name="T103" fmla="*/ 1584 h 2700"/>
                <a:gd name="T104" fmla="*/ 1030 w 3538"/>
                <a:gd name="T105" fmla="*/ 1138 h 2700"/>
                <a:gd name="T106" fmla="*/ 885 w 3538"/>
                <a:gd name="T107" fmla="*/ 1054 h 2700"/>
                <a:gd name="T108" fmla="*/ 801 w 3538"/>
                <a:gd name="T109" fmla="*/ 909 h 2700"/>
                <a:gd name="T110" fmla="*/ 793 w 3538"/>
                <a:gd name="T111" fmla="*/ 283 h 2700"/>
                <a:gd name="T112" fmla="*/ 857 w 3538"/>
                <a:gd name="T113" fmla="*/ 127 h 2700"/>
                <a:gd name="T114" fmla="*/ 989 w 3538"/>
                <a:gd name="T115" fmla="*/ 26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38" h="2700">
                  <a:moveTo>
                    <a:pt x="1116" y="0"/>
                  </a:moveTo>
                  <a:lnTo>
                    <a:pt x="2423" y="0"/>
                  </a:lnTo>
                  <a:lnTo>
                    <a:pt x="2467" y="3"/>
                  </a:lnTo>
                  <a:lnTo>
                    <a:pt x="2510" y="12"/>
                  </a:lnTo>
                  <a:lnTo>
                    <a:pt x="2550" y="26"/>
                  </a:lnTo>
                  <a:lnTo>
                    <a:pt x="2587" y="45"/>
                  </a:lnTo>
                  <a:lnTo>
                    <a:pt x="2622" y="68"/>
                  </a:lnTo>
                  <a:lnTo>
                    <a:pt x="2653" y="96"/>
                  </a:lnTo>
                  <a:lnTo>
                    <a:pt x="2681" y="127"/>
                  </a:lnTo>
                  <a:lnTo>
                    <a:pt x="2704" y="163"/>
                  </a:lnTo>
                  <a:lnTo>
                    <a:pt x="2724" y="201"/>
                  </a:lnTo>
                  <a:lnTo>
                    <a:pt x="2738" y="241"/>
                  </a:lnTo>
                  <a:lnTo>
                    <a:pt x="2746" y="283"/>
                  </a:lnTo>
                  <a:lnTo>
                    <a:pt x="2749" y="328"/>
                  </a:lnTo>
                  <a:lnTo>
                    <a:pt x="2749" y="822"/>
                  </a:lnTo>
                  <a:lnTo>
                    <a:pt x="2746" y="866"/>
                  </a:lnTo>
                  <a:lnTo>
                    <a:pt x="2738" y="909"/>
                  </a:lnTo>
                  <a:lnTo>
                    <a:pt x="2724" y="949"/>
                  </a:lnTo>
                  <a:lnTo>
                    <a:pt x="2704" y="987"/>
                  </a:lnTo>
                  <a:lnTo>
                    <a:pt x="2681" y="1022"/>
                  </a:lnTo>
                  <a:lnTo>
                    <a:pt x="2653" y="1054"/>
                  </a:lnTo>
                  <a:lnTo>
                    <a:pt x="2622" y="1081"/>
                  </a:lnTo>
                  <a:lnTo>
                    <a:pt x="2587" y="1104"/>
                  </a:lnTo>
                  <a:lnTo>
                    <a:pt x="2550" y="1124"/>
                  </a:lnTo>
                  <a:lnTo>
                    <a:pt x="2510" y="1138"/>
                  </a:lnTo>
                  <a:lnTo>
                    <a:pt x="2467" y="1146"/>
                  </a:lnTo>
                  <a:lnTo>
                    <a:pt x="2423" y="1150"/>
                  </a:lnTo>
                  <a:lnTo>
                    <a:pt x="1851" y="1150"/>
                  </a:lnTo>
                  <a:lnTo>
                    <a:pt x="1851" y="1584"/>
                  </a:lnTo>
                  <a:lnTo>
                    <a:pt x="2737" y="1584"/>
                  </a:lnTo>
                  <a:lnTo>
                    <a:pt x="2784" y="1588"/>
                  </a:lnTo>
                  <a:lnTo>
                    <a:pt x="2829" y="1596"/>
                  </a:lnTo>
                  <a:lnTo>
                    <a:pt x="2873" y="1610"/>
                  </a:lnTo>
                  <a:lnTo>
                    <a:pt x="2914" y="1629"/>
                  </a:lnTo>
                  <a:lnTo>
                    <a:pt x="2953" y="1652"/>
                  </a:lnTo>
                  <a:lnTo>
                    <a:pt x="2987" y="1680"/>
                  </a:lnTo>
                  <a:lnTo>
                    <a:pt x="3020" y="1712"/>
                  </a:lnTo>
                  <a:lnTo>
                    <a:pt x="3047" y="1747"/>
                  </a:lnTo>
                  <a:lnTo>
                    <a:pt x="3070" y="1786"/>
                  </a:lnTo>
                  <a:lnTo>
                    <a:pt x="3090" y="1827"/>
                  </a:lnTo>
                  <a:lnTo>
                    <a:pt x="3104" y="1870"/>
                  </a:lnTo>
                  <a:lnTo>
                    <a:pt x="3112" y="1917"/>
                  </a:lnTo>
                  <a:lnTo>
                    <a:pt x="3115" y="1964"/>
                  </a:lnTo>
                  <a:lnTo>
                    <a:pt x="3115" y="2072"/>
                  </a:lnTo>
                  <a:lnTo>
                    <a:pt x="3351" y="2072"/>
                  </a:lnTo>
                  <a:lnTo>
                    <a:pt x="3384" y="2074"/>
                  </a:lnTo>
                  <a:lnTo>
                    <a:pt x="3417" y="2084"/>
                  </a:lnTo>
                  <a:lnTo>
                    <a:pt x="3446" y="2097"/>
                  </a:lnTo>
                  <a:lnTo>
                    <a:pt x="3471" y="2116"/>
                  </a:lnTo>
                  <a:lnTo>
                    <a:pt x="3494" y="2139"/>
                  </a:lnTo>
                  <a:lnTo>
                    <a:pt x="3513" y="2165"/>
                  </a:lnTo>
                  <a:lnTo>
                    <a:pt x="3526" y="2194"/>
                  </a:lnTo>
                  <a:lnTo>
                    <a:pt x="3536" y="2226"/>
                  </a:lnTo>
                  <a:lnTo>
                    <a:pt x="3538" y="2259"/>
                  </a:lnTo>
                  <a:lnTo>
                    <a:pt x="3538" y="2512"/>
                  </a:lnTo>
                  <a:lnTo>
                    <a:pt x="3536" y="2545"/>
                  </a:lnTo>
                  <a:lnTo>
                    <a:pt x="3526" y="2578"/>
                  </a:lnTo>
                  <a:lnTo>
                    <a:pt x="3512" y="2607"/>
                  </a:lnTo>
                  <a:lnTo>
                    <a:pt x="3494" y="2633"/>
                  </a:lnTo>
                  <a:lnTo>
                    <a:pt x="3471" y="2655"/>
                  </a:lnTo>
                  <a:lnTo>
                    <a:pt x="3446" y="2674"/>
                  </a:lnTo>
                  <a:lnTo>
                    <a:pt x="3417" y="2688"/>
                  </a:lnTo>
                  <a:lnTo>
                    <a:pt x="3384" y="2696"/>
                  </a:lnTo>
                  <a:lnTo>
                    <a:pt x="3351" y="2700"/>
                  </a:lnTo>
                  <a:lnTo>
                    <a:pt x="2716" y="2700"/>
                  </a:lnTo>
                  <a:lnTo>
                    <a:pt x="2682" y="2696"/>
                  </a:lnTo>
                  <a:lnTo>
                    <a:pt x="2651" y="2688"/>
                  </a:lnTo>
                  <a:lnTo>
                    <a:pt x="2622" y="2674"/>
                  </a:lnTo>
                  <a:lnTo>
                    <a:pt x="2595" y="2655"/>
                  </a:lnTo>
                  <a:lnTo>
                    <a:pt x="2572" y="2633"/>
                  </a:lnTo>
                  <a:lnTo>
                    <a:pt x="2554" y="2607"/>
                  </a:lnTo>
                  <a:lnTo>
                    <a:pt x="2540" y="2578"/>
                  </a:lnTo>
                  <a:lnTo>
                    <a:pt x="2531" y="2545"/>
                  </a:lnTo>
                  <a:lnTo>
                    <a:pt x="2528" y="2512"/>
                  </a:lnTo>
                  <a:lnTo>
                    <a:pt x="2528" y="2259"/>
                  </a:lnTo>
                  <a:lnTo>
                    <a:pt x="2531" y="2226"/>
                  </a:lnTo>
                  <a:lnTo>
                    <a:pt x="2540" y="2194"/>
                  </a:lnTo>
                  <a:lnTo>
                    <a:pt x="2554" y="2165"/>
                  </a:lnTo>
                  <a:lnTo>
                    <a:pt x="2572" y="2139"/>
                  </a:lnTo>
                  <a:lnTo>
                    <a:pt x="2595" y="2116"/>
                  </a:lnTo>
                  <a:lnTo>
                    <a:pt x="2622" y="2097"/>
                  </a:lnTo>
                  <a:lnTo>
                    <a:pt x="2651" y="2084"/>
                  </a:lnTo>
                  <a:lnTo>
                    <a:pt x="2682" y="2074"/>
                  </a:lnTo>
                  <a:lnTo>
                    <a:pt x="2716" y="2072"/>
                  </a:lnTo>
                  <a:lnTo>
                    <a:pt x="2952" y="2072"/>
                  </a:lnTo>
                  <a:lnTo>
                    <a:pt x="2952" y="1964"/>
                  </a:lnTo>
                  <a:lnTo>
                    <a:pt x="2949" y="1929"/>
                  </a:lnTo>
                  <a:lnTo>
                    <a:pt x="2941" y="1896"/>
                  </a:lnTo>
                  <a:lnTo>
                    <a:pt x="2928" y="1865"/>
                  </a:lnTo>
                  <a:lnTo>
                    <a:pt x="2910" y="1837"/>
                  </a:lnTo>
                  <a:lnTo>
                    <a:pt x="2888" y="1811"/>
                  </a:lnTo>
                  <a:lnTo>
                    <a:pt x="2864" y="1789"/>
                  </a:lnTo>
                  <a:lnTo>
                    <a:pt x="2836" y="1772"/>
                  </a:lnTo>
                  <a:lnTo>
                    <a:pt x="2805" y="1759"/>
                  </a:lnTo>
                  <a:lnTo>
                    <a:pt x="2771" y="1750"/>
                  </a:lnTo>
                  <a:lnTo>
                    <a:pt x="2736" y="1748"/>
                  </a:lnTo>
                  <a:lnTo>
                    <a:pt x="1851" y="1748"/>
                  </a:lnTo>
                  <a:lnTo>
                    <a:pt x="1851" y="2072"/>
                  </a:lnTo>
                  <a:lnTo>
                    <a:pt x="2087" y="2072"/>
                  </a:lnTo>
                  <a:lnTo>
                    <a:pt x="2120" y="2074"/>
                  </a:lnTo>
                  <a:lnTo>
                    <a:pt x="2153" y="2083"/>
                  </a:lnTo>
                  <a:lnTo>
                    <a:pt x="2182" y="2097"/>
                  </a:lnTo>
                  <a:lnTo>
                    <a:pt x="2207" y="2116"/>
                  </a:lnTo>
                  <a:lnTo>
                    <a:pt x="2230" y="2139"/>
                  </a:lnTo>
                  <a:lnTo>
                    <a:pt x="2248" y="2165"/>
                  </a:lnTo>
                  <a:lnTo>
                    <a:pt x="2262" y="2194"/>
                  </a:lnTo>
                  <a:lnTo>
                    <a:pt x="2271" y="2226"/>
                  </a:lnTo>
                  <a:lnTo>
                    <a:pt x="2274" y="2259"/>
                  </a:lnTo>
                  <a:lnTo>
                    <a:pt x="2274" y="2512"/>
                  </a:lnTo>
                  <a:lnTo>
                    <a:pt x="2271" y="2545"/>
                  </a:lnTo>
                  <a:lnTo>
                    <a:pt x="2262" y="2578"/>
                  </a:lnTo>
                  <a:lnTo>
                    <a:pt x="2248" y="2607"/>
                  </a:lnTo>
                  <a:lnTo>
                    <a:pt x="2230" y="2633"/>
                  </a:lnTo>
                  <a:lnTo>
                    <a:pt x="2207" y="2655"/>
                  </a:lnTo>
                  <a:lnTo>
                    <a:pt x="2182" y="2674"/>
                  </a:lnTo>
                  <a:lnTo>
                    <a:pt x="2153" y="2688"/>
                  </a:lnTo>
                  <a:lnTo>
                    <a:pt x="2120" y="2696"/>
                  </a:lnTo>
                  <a:lnTo>
                    <a:pt x="2087" y="2700"/>
                  </a:lnTo>
                  <a:lnTo>
                    <a:pt x="1452" y="2700"/>
                  </a:lnTo>
                  <a:lnTo>
                    <a:pt x="1418" y="2696"/>
                  </a:lnTo>
                  <a:lnTo>
                    <a:pt x="1387" y="2688"/>
                  </a:lnTo>
                  <a:lnTo>
                    <a:pt x="1358" y="2674"/>
                  </a:lnTo>
                  <a:lnTo>
                    <a:pt x="1331" y="2655"/>
                  </a:lnTo>
                  <a:lnTo>
                    <a:pt x="1308" y="2633"/>
                  </a:lnTo>
                  <a:lnTo>
                    <a:pt x="1290" y="2607"/>
                  </a:lnTo>
                  <a:lnTo>
                    <a:pt x="1276" y="2578"/>
                  </a:lnTo>
                  <a:lnTo>
                    <a:pt x="1267" y="2545"/>
                  </a:lnTo>
                  <a:lnTo>
                    <a:pt x="1264" y="2512"/>
                  </a:lnTo>
                  <a:lnTo>
                    <a:pt x="1264" y="2259"/>
                  </a:lnTo>
                  <a:lnTo>
                    <a:pt x="1267" y="2226"/>
                  </a:lnTo>
                  <a:lnTo>
                    <a:pt x="1276" y="2194"/>
                  </a:lnTo>
                  <a:lnTo>
                    <a:pt x="1290" y="2165"/>
                  </a:lnTo>
                  <a:lnTo>
                    <a:pt x="1308" y="2139"/>
                  </a:lnTo>
                  <a:lnTo>
                    <a:pt x="1331" y="2116"/>
                  </a:lnTo>
                  <a:lnTo>
                    <a:pt x="1358" y="2097"/>
                  </a:lnTo>
                  <a:lnTo>
                    <a:pt x="1387" y="2083"/>
                  </a:lnTo>
                  <a:lnTo>
                    <a:pt x="1418" y="2074"/>
                  </a:lnTo>
                  <a:lnTo>
                    <a:pt x="1452" y="2072"/>
                  </a:lnTo>
                  <a:lnTo>
                    <a:pt x="1688" y="2072"/>
                  </a:lnTo>
                  <a:lnTo>
                    <a:pt x="1688" y="1748"/>
                  </a:lnTo>
                  <a:lnTo>
                    <a:pt x="803" y="1748"/>
                  </a:lnTo>
                  <a:lnTo>
                    <a:pt x="767" y="1750"/>
                  </a:lnTo>
                  <a:lnTo>
                    <a:pt x="735" y="1759"/>
                  </a:lnTo>
                  <a:lnTo>
                    <a:pt x="704" y="1772"/>
                  </a:lnTo>
                  <a:lnTo>
                    <a:pt x="676" y="1789"/>
                  </a:lnTo>
                  <a:lnTo>
                    <a:pt x="650" y="1811"/>
                  </a:lnTo>
                  <a:lnTo>
                    <a:pt x="628" y="1837"/>
                  </a:lnTo>
                  <a:lnTo>
                    <a:pt x="611" y="1865"/>
                  </a:lnTo>
                  <a:lnTo>
                    <a:pt x="598" y="1896"/>
                  </a:lnTo>
                  <a:lnTo>
                    <a:pt x="590" y="1929"/>
                  </a:lnTo>
                  <a:lnTo>
                    <a:pt x="586" y="1964"/>
                  </a:lnTo>
                  <a:lnTo>
                    <a:pt x="586" y="2072"/>
                  </a:lnTo>
                  <a:lnTo>
                    <a:pt x="823" y="2072"/>
                  </a:lnTo>
                  <a:lnTo>
                    <a:pt x="856" y="2074"/>
                  </a:lnTo>
                  <a:lnTo>
                    <a:pt x="889" y="2084"/>
                  </a:lnTo>
                  <a:lnTo>
                    <a:pt x="918" y="2097"/>
                  </a:lnTo>
                  <a:lnTo>
                    <a:pt x="943" y="2116"/>
                  </a:lnTo>
                  <a:lnTo>
                    <a:pt x="966" y="2139"/>
                  </a:lnTo>
                  <a:lnTo>
                    <a:pt x="984" y="2165"/>
                  </a:lnTo>
                  <a:lnTo>
                    <a:pt x="998" y="2194"/>
                  </a:lnTo>
                  <a:lnTo>
                    <a:pt x="1007" y="2226"/>
                  </a:lnTo>
                  <a:lnTo>
                    <a:pt x="1010" y="2259"/>
                  </a:lnTo>
                  <a:lnTo>
                    <a:pt x="1010" y="2512"/>
                  </a:lnTo>
                  <a:lnTo>
                    <a:pt x="1007" y="2545"/>
                  </a:lnTo>
                  <a:lnTo>
                    <a:pt x="998" y="2578"/>
                  </a:lnTo>
                  <a:lnTo>
                    <a:pt x="984" y="2607"/>
                  </a:lnTo>
                  <a:lnTo>
                    <a:pt x="966" y="2633"/>
                  </a:lnTo>
                  <a:lnTo>
                    <a:pt x="943" y="2655"/>
                  </a:lnTo>
                  <a:lnTo>
                    <a:pt x="918" y="2674"/>
                  </a:lnTo>
                  <a:lnTo>
                    <a:pt x="889" y="2688"/>
                  </a:lnTo>
                  <a:lnTo>
                    <a:pt x="856" y="2696"/>
                  </a:lnTo>
                  <a:lnTo>
                    <a:pt x="823" y="2700"/>
                  </a:lnTo>
                  <a:lnTo>
                    <a:pt x="187" y="2700"/>
                  </a:lnTo>
                  <a:lnTo>
                    <a:pt x="154" y="2696"/>
                  </a:lnTo>
                  <a:lnTo>
                    <a:pt x="123" y="2688"/>
                  </a:lnTo>
                  <a:lnTo>
                    <a:pt x="93" y="2674"/>
                  </a:lnTo>
                  <a:lnTo>
                    <a:pt x="67" y="2655"/>
                  </a:lnTo>
                  <a:lnTo>
                    <a:pt x="44" y="2633"/>
                  </a:lnTo>
                  <a:lnTo>
                    <a:pt x="26" y="2607"/>
                  </a:lnTo>
                  <a:lnTo>
                    <a:pt x="12" y="2578"/>
                  </a:lnTo>
                  <a:lnTo>
                    <a:pt x="3" y="2545"/>
                  </a:lnTo>
                  <a:lnTo>
                    <a:pt x="0" y="2512"/>
                  </a:lnTo>
                  <a:lnTo>
                    <a:pt x="0" y="2259"/>
                  </a:lnTo>
                  <a:lnTo>
                    <a:pt x="3" y="2226"/>
                  </a:lnTo>
                  <a:lnTo>
                    <a:pt x="12" y="2194"/>
                  </a:lnTo>
                  <a:lnTo>
                    <a:pt x="26" y="2165"/>
                  </a:lnTo>
                  <a:lnTo>
                    <a:pt x="44" y="2139"/>
                  </a:lnTo>
                  <a:lnTo>
                    <a:pt x="67" y="2116"/>
                  </a:lnTo>
                  <a:lnTo>
                    <a:pt x="93" y="2097"/>
                  </a:lnTo>
                  <a:lnTo>
                    <a:pt x="123" y="2084"/>
                  </a:lnTo>
                  <a:lnTo>
                    <a:pt x="154" y="2074"/>
                  </a:lnTo>
                  <a:lnTo>
                    <a:pt x="187" y="2072"/>
                  </a:lnTo>
                  <a:lnTo>
                    <a:pt x="424" y="2072"/>
                  </a:lnTo>
                  <a:lnTo>
                    <a:pt x="424" y="1964"/>
                  </a:lnTo>
                  <a:lnTo>
                    <a:pt x="427" y="1917"/>
                  </a:lnTo>
                  <a:lnTo>
                    <a:pt x="436" y="1870"/>
                  </a:lnTo>
                  <a:lnTo>
                    <a:pt x="449" y="1827"/>
                  </a:lnTo>
                  <a:lnTo>
                    <a:pt x="468" y="1786"/>
                  </a:lnTo>
                  <a:lnTo>
                    <a:pt x="492" y="1747"/>
                  </a:lnTo>
                  <a:lnTo>
                    <a:pt x="520" y="1712"/>
                  </a:lnTo>
                  <a:lnTo>
                    <a:pt x="551" y="1680"/>
                  </a:lnTo>
                  <a:lnTo>
                    <a:pt x="586" y="1652"/>
                  </a:lnTo>
                  <a:lnTo>
                    <a:pt x="624" y="1629"/>
                  </a:lnTo>
                  <a:lnTo>
                    <a:pt x="666" y="1610"/>
                  </a:lnTo>
                  <a:lnTo>
                    <a:pt x="709" y="1596"/>
                  </a:lnTo>
                  <a:lnTo>
                    <a:pt x="755" y="1588"/>
                  </a:lnTo>
                  <a:lnTo>
                    <a:pt x="803" y="1584"/>
                  </a:lnTo>
                  <a:lnTo>
                    <a:pt x="1688" y="1584"/>
                  </a:lnTo>
                  <a:lnTo>
                    <a:pt x="1688" y="1150"/>
                  </a:lnTo>
                  <a:lnTo>
                    <a:pt x="1116" y="1150"/>
                  </a:lnTo>
                  <a:lnTo>
                    <a:pt x="1071" y="1146"/>
                  </a:lnTo>
                  <a:lnTo>
                    <a:pt x="1030" y="1138"/>
                  </a:lnTo>
                  <a:lnTo>
                    <a:pt x="989" y="1124"/>
                  </a:lnTo>
                  <a:lnTo>
                    <a:pt x="951" y="1104"/>
                  </a:lnTo>
                  <a:lnTo>
                    <a:pt x="917" y="1081"/>
                  </a:lnTo>
                  <a:lnTo>
                    <a:pt x="885" y="1054"/>
                  </a:lnTo>
                  <a:lnTo>
                    <a:pt x="857" y="1022"/>
                  </a:lnTo>
                  <a:lnTo>
                    <a:pt x="834" y="987"/>
                  </a:lnTo>
                  <a:lnTo>
                    <a:pt x="815" y="949"/>
                  </a:lnTo>
                  <a:lnTo>
                    <a:pt x="801" y="909"/>
                  </a:lnTo>
                  <a:lnTo>
                    <a:pt x="793" y="866"/>
                  </a:lnTo>
                  <a:lnTo>
                    <a:pt x="790" y="822"/>
                  </a:lnTo>
                  <a:lnTo>
                    <a:pt x="790" y="328"/>
                  </a:lnTo>
                  <a:lnTo>
                    <a:pt x="793" y="283"/>
                  </a:lnTo>
                  <a:lnTo>
                    <a:pt x="801" y="241"/>
                  </a:lnTo>
                  <a:lnTo>
                    <a:pt x="815" y="201"/>
                  </a:lnTo>
                  <a:lnTo>
                    <a:pt x="834" y="163"/>
                  </a:lnTo>
                  <a:lnTo>
                    <a:pt x="857" y="127"/>
                  </a:lnTo>
                  <a:lnTo>
                    <a:pt x="885" y="96"/>
                  </a:lnTo>
                  <a:lnTo>
                    <a:pt x="917" y="68"/>
                  </a:lnTo>
                  <a:lnTo>
                    <a:pt x="951" y="45"/>
                  </a:lnTo>
                  <a:lnTo>
                    <a:pt x="989" y="26"/>
                  </a:lnTo>
                  <a:lnTo>
                    <a:pt x="1030" y="12"/>
                  </a:lnTo>
                  <a:lnTo>
                    <a:pt x="1071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1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DE88C5-83A8-E945-8D75-6AE6E3F48B9E}"/>
                </a:ext>
              </a:extLst>
            </p:cNvPr>
            <p:cNvSpPr txBox="1"/>
            <p:nvPr/>
          </p:nvSpPr>
          <p:spPr>
            <a:xfrm>
              <a:off x="10295335" y="3360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87CF80A9-1C6C-9344-B1B9-937030EB7DEC}"/>
                </a:ext>
              </a:extLst>
            </p:cNvPr>
            <p:cNvSpPr/>
            <p:nvPr/>
          </p:nvSpPr>
          <p:spPr>
            <a:xfrm>
              <a:off x="10801002" y="3419784"/>
              <a:ext cx="1223650" cy="251088"/>
            </a:xfrm>
            <a:prstGeom prst="rect">
              <a:avLst/>
            </a:prstGeom>
            <a:solidFill>
              <a:srgbClr val="EA3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4000">
                <a:solidFill>
                  <a:srgbClr val="45D8FF"/>
                </a:solidFill>
              </a:endParaRPr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23C98B59-E066-BD44-98CF-C1846DC4855B}"/>
                </a:ext>
              </a:extLst>
            </p:cNvPr>
            <p:cNvSpPr/>
            <p:nvPr/>
          </p:nvSpPr>
          <p:spPr>
            <a:xfrm>
              <a:off x="11361707" y="3485433"/>
              <a:ext cx="129748" cy="1235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29">
              <a:extLst>
                <a:ext uri="{FF2B5EF4-FFF2-40B4-BE49-F238E27FC236}">
                  <a16:creationId xmlns:a16="http://schemas.microsoft.com/office/drawing/2014/main" id="{D07B6DC2-D856-BD48-B33E-036AB92E08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83407" y="2545880"/>
              <a:ext cx="10665" cy="860749"/>
            </a:xfrm>
            <a:prstGeom prst="line">
              <a:avLst/>
            </a:prstGeom>
            <a:ln w="38100">
              <a:solidFill>
                <a:srgbClr val="EA38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C46137-F0AF-F440-9CFC-6E3DE9E2383A}"/>
                </a:ext>
              </a:extLst>
            </p:cNvPr>
            <p:cNvSpPr txBox="1"/>
            <p:nvPr/>
          </p:nvSpPr>
          <p:spPr>
            <a:xfrm>
              <a:off x="11412826" y="2731539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1.3.4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36075E8D-8910-5248-9450-23F925951E8A}"/>
                </a:ext>
              </a:extLst>
            </p:cNvPr>
            <p:cNvSpPr/>
            <p:nvPr/>
          </p:nvSpPr>
          <p:spPr>
            <a:xfrm>
              <a:off x="7800433" y="1735908"/>
              <a:ext cx="907189" cy="879015"/>
            </a:xfrm>
            <a:prstGeom prst="ellipse">
              <a:avLst/>
            </a:prstGeom>
            <a:solidFill>
              <a:srgbClr val="FF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E2E9926A-1998-C645-BE54-A0C57739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2585" y="1821936"/>
              <a:ext cx="3067954" cy="805994"/>
            </a:xfrm>
            <a:prstGeom prst="rect">
              <a:avLst/>
            </a:prstGeom>
          </p:spPr>
        </p:pic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4632B063-AAAD-844B-8135-0D547FE6A845}"/>
                </a:ext>
              </a:extLst>
            </p:cNvPr>
            <p:cNvSpPr/>
            <p:nvPr/>
          </p:nvSpPr>
          <p:spPr>
            <a:xfrm>
              <a:off x="10935084" y="1718510"/>
              <a:ext cx="907188" cy="879015"/>
            </a:xfrm>
            <a:prstGeom prst="ellipse">
              <a:avLst/>
            </a:prstGeom>
            <a:solidFill>
              <a:srgbClr val="EA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AutoShape 59">
              <a:extLst>
                <a:ext uri="{FF2B5EF4-FFF2-40B4-BE49-F238E27FC236}">
                  <a16:creationId xmlns:a16="http://schemas.microsoft.com/office/drawing/2014/main" id="{D8DE75BA-EA36-4648-9550-1F770C26420E}"/>
                </a:ext>
              </a:extLst>
            </p:cNvPr>
            <p:cNvSpPr/>
            <p:nvPr/>
          </p:nvSpPr>
          <p:spPr bwMode="auto">
            <a:xfrm>
              <a:off x="11170728" y="1954922"/>
              <a:ext cx="406278" cy="37498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8D904A-EE01-2E49-AD07-F72DE935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083" y="1919098"/>
            <a:ext cx="221494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98440" y="392123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Slogan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66D918F-C246-6F4F-93F9-1C19959D7986}"/>
              </a:ext>
            </a:extLst>
          </p:cNvPr>
          <p:cNvGrpSpPr/>
          <p:nvPr/>
        </p:nvGrpSpPr>
        <p:grpSpPr>
          <a:xfrm>
            <a:off x="1388424" y="1709482"/>
            <a:ext cx="8375562" cy="4059311"/>
            <a:chOff x="925286" y="1736154"/>
            <a:chExt cx="8375562" cy="4059311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DED10468-F074-2145-B5A5-A43E6DFBB59D}"/>
                </a:ext>
              </a:extLst>
            </p:cNvPr>
            <p:cNvSpPr/>
            <p:nvPr/>
          </p:nvSpPr>
          <p:spPr bwMode="auto">
            <a:xfrm rot="2686389">
              <a:off x="5009815" y="2501318"/>
              <a:ext cx="2115616" cy="723083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95BF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680930BE-FE05-6D4F-9739-6FA7157FEE41}"/>
                </a:ext>
              </a:extLst>
            </p:cNvPr>
            <p:cNvSpPr/>
            <p:nvPr/>
          </p:nvSpPr>
          <p:spPr bwMode="auto">
            <a:xfrm rot="2686389">
              <a:off x="5771542" y="3806071"/>
              <a:ext cx="720454" cy="1989394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7DDA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794B4522-5197-5D49-8457-E484C5DF70FB}"/>
                </a:ext>
              </a:extLst>
            </p:cNvPr>
            <p:cNvSpPr/>
            <p:nvPr/>
          </p:nvSpPr>
          <p:spPr bwMode="auto">
            <a:xfrm rot="2686389">
              <a:off x="3169166" y="4440424"/>
              <a:ext cx="2066062" cy="697389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BAB7F6EB-E76A-6945-A422-EB9EA8FC78A6}"/>
                </a:ext>
              </a:extLst>
            </p:cNvPr>
            <p:cNvSpPr/>
            <p:nvPr/>
          </p:nvSpPr>
          <p:spPr bwMode="auto">
            <a:xfrm rot="2686389">
              <a:off x="3764352" y="1851483"/>
              <a:ext cx="731889" cy="2015088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TextBox 34">
              <a:extLst>
                <a:ext uri="{FF2B5EF4-FFF2-40B4-BE49-F238E27FC236}">
                  <a16:creationId xmlns:a16="http://schemas.microsoft.com/office/drawing/2014/main" id="{28EA51F0-C46C-5047-BC3E-86BF378B97CC}"/>
                </a:ext>
              </a:extLst>
            </p:cNvPr>
            <p:cNvSpPr txBox="1"/>
            <p:nvPr/>
          </p:nvSpPr>
          <p:spPr>
            <a:xfrm>
              <a:off x="4443827" y="4325745"/>
              <a:ext cx="14484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SUCCESS</a:t>
              </a:r>
              <a:endParaRPr lang="en-GB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FEDE3A3-F5F0-C947-AFCD-38504565B650}"/>
                </a:ext>
              </a:extLst>
            </p:cNvPr>
            <p:cNvGrpSpPr/>
            <p:nvPr/>
          </p:nvGrpSpPr>
          <p:grpSpPr>
            <a:xfrm>
              <a:off x="6006100" y="4254100"/>
              <a:ext cx="3294748" cy="1020309"/>
              <a:chOff x="5372116" y="3473812"/>
              <a:chExt cx="3294748" cy="1020309"/>
            </a:xfrm>
          </p:grpSpPr>
          <p:grpSp>
            <p:nvGrpSpPr>
              <p:cNvPr id="137" name="Group 18">
                <a:extLst>
                  <a:ext uri="{FF2B5EF4-FFF2-40B4-BE49-F238E27FC236}">
                    <a16:creationId xmlns:a16="http://schemas.microsoft.com/office/drawing/2014/main" id="{CF90EB7D-1892-3046-BC05-1A97FBE21263}"/>
                  </a:ext>
                </a:extLst>
              </p:cNvPr>
              <p:cNvGrpSpPr/>
              <p:nvPr/>
            </p:nvGrpSpPr>
            <p:grpSpPr>
              <a:xfrm>
                <a:off x="5372116" y="4029233"/>
                <a:ext cx="2701595" cy="464888"/>
                <a:chOff x="7202658" y="1907795"/>
                <a:chExt cx="2785403" cy="497781"/>
              </a:xfrm>
              <a:solidFill>
                <a:schemeClr val="accent4"/>
              </a:solidFill>
            </p:grpSpPr>
            <p:cxnSp>
              <p:nvCxnSpPr>
                <p:cNvPr id="139" name="Straight Connector 20">
                  <a:extLst>
                    <a:ext uri="{FF2B5EF4-FFF2-40B4-BE49-F238E27FC236}">
                      <a16:creationId xmlns:a16="http://schemas.microsoft.com/office/drawing/2014/main" id="{E1E83F1E-3B4E-B348-8FB9-AC8ACED36A24}"/>
                    </a:ext>
                  </a:extLst>
                </p:cNvPr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21">
                  <a:extLst>
                    <a:ext uri="{FF2B5EF4-FFF2-40B4-BE49-F238E27FC236}">
                      <a16:creationId xmlns:a16="http://schemas.microsoft.com/office/drawing/2014/main" id="{D1E95C22-0974-7B48-94DE-B5618288FF93}"/>
                    </a:ext>
                  </a:extLst>
                </p:cNvPr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9">
                <a:extLst>
                  <a:ext uri="{FF2B5EF4-FFF2-40B4-BE49-F238E27FC236}">
                    <a16:creationId xmlns:a16="http://schemas.microsoft.com/office/drawing/2014/main" id="{247D9107-6F7B-0D48-AF06-15D95046CD22}"/>
                  </a:ext>
                </a:extLst>
              </p:cNvPr>
              <p:cNvSpPr/>
              <p:nvPr/>
            </p:nvSpPr>
            <p:spPr>
              <a:xfrm>
                <a:off x="7933899" y="3473812"/>
                <a:ext cx="732965" cy="757650"/>
              </a:xfrm>
              <a:prstGeom prst="ellipse">
                <a:avLst/>
              </a:prstGeom>
              <a:solidFill>
                <a:srgbClr val="7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F030207-C589-2F40-963A-C1A10F465025}"/>
                </a:ext>
              </a:extLst>
            </p:cNvPr>
            <p:cNvGrpSpPr/>
            <p:nvPr/>
          </p:nvGrpSpPr>
          <p:grpSpPr>
            <a:xfrm>
              <a:off x="925286" y="4254100"/>
              <a:ext cx="3294748" cy="1020309"/>
              <a:chOff x="291302" y="3473812"/>
              <a:chExt cx="3294748" cy="1020309"/>
            </a:xfrm>
          </p:grpSpPr>
          <p:grpSp>
            <p:nvGrpSpPr>
              <p:cNvPr id="131" name="Group 28">
                <a:extLst>
                  <a:ext uri="{FF2B5EF4-FFF2-40B4-BE49-F238E27FC236}">
                    <a16:creationId xmlns:a16="http://schemas.microsoft.com/office/drawing/2014/main" id="{AEC3BA31-5EF2-814B-8044-5767A20FDA2A}"/>
                  </a:ext>
                </a:extLst>
              </p:cNvPr>
              <p:cNvGrpSpPr/>
              <p:nvPr/>
            </p:nvGrpSpPr>
            <p:grpSpPr>
              <a:xfrm flipH="1">
                <a:off x="291302" y="3473812"/>
                <a:ext cx="3294748" cy="1020309"/>
                <a:chOff x="6991643" y="1620367"/>
                <a:chExt cx="3396957" cy="1092501"/>
              </a:xfrm>
            </p:grpSpPr>
            <p:grpSp>
              <p:nvGrpSpPr>
                <p:cNvPr id="133" name="Group 29">
                  <a:extLst>
                    <a:ext uri="{FF2B5EF4-FFF2-40B4-BE49-F238E27FC236}">
                      <a16:creationId xmlns:a16="http://schemas.microsoft.com/office/drawing/2014/main" id="{0C7A4E15-31D2-3E44-BC33-CB27F82B41D6}"/>
                    </a:ext>
                  </a:extLst>
                </p:cNvPr>
                <p:cNvGrpSpPr/>
                <p:nvPr/>
              </p:nvGrpSpPr>
              <p:grpSpPr>
                <a:xfrm>
                  <a:off x="6991643" y="2215087"/>
                  <a:ext cx="2785403" cy="497781"/>
                  <a:chOff x="7202658" y="1907795"/>
                  <a:chExt cx="2785403" cy="497781"/>
                </a:xfrm>
              </p:grpSpPr>
              <p:cxnSp>
                <p:nvCxnSpPr>
                  <p:cNvPr id="135" name="Straight Connector 31">
                    <a:extLst>
                      <a:ext uri="{FF2B5EF4-FFF2-40B4-BE49-F238E27FC236}">
                        <a16:creationId xmlns:a16="http://schemas.microsoft.com/office/drawing/2014/main" id="{8BC7BF11-4244-584D-BDF9-8BBB4FF90C66}"/>
                      </a:ext>
                    </a:extLst>
                  </p:cNvPr>
                  <p:cNvCxnSpPr/>
                  <p:nvPr/>
                </p:nvCxnSpPr>
                <p:spPr>
                  <a:xfrm>
                    <a:off x="7202658" y="2405575"/>
                    <a:ext cx="2236764" cy="0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32">
                    <a:extLst>
                      <a:ext uri="{FF2B5EF4-FFF2-40B4-BE49-F238E27FC236}">
                        <a16:creationId xmlns:a16="http://schemas.microsoft.com/office/drawing/2014/main" id="{975F0F74-AC82-574B-97A0-B465A0B06E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Oval 30">
                  <a:extLst>
                    <a:ext uri="{FF2B5EF4-FFF2-40B4-BE49-F238E27FC236}">
                      <a16:creationId xmlns:a16="http://schemas.microsoft.com/office/drawing/2014/main" id="{57FC9F29-E8F7-714D-AB25-07B89C4C45BA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36">
                <a:extLst>
                  <a:ext uri="{FF2B5EF4-FFF2-40B4-BE49-F238E27FC236}">
                    <a16:creationId xmlns:a16="http://schemas.microsoft.com/office/drawing/2014/main" id="{5719DAB8-FD30-4B4B-9731-0231C5F7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982" y="3678082"/>
                <a:ext cx="327605" cy="308321"/>
              </a:xfrm>
              <a:custGeom>
                <a:avLst/>
                <a:gdLst>
                  <a:gd name="T0" fmla="*/ 74 w 82"/>
                  <a:gd name="T1" fmla="*/ 6 h 80"/>
                  <a:gd name="T2" fmla="*/ 67 w 82"/>
                  <a:gd name="T3" fmla="*/ 27 h 80"/>
                  <a:gd name="T4" fmla="*/ 65 w 82"/>
                  <a:gd name="T5" fmla="*/ 30 h 80"/>
                  <a:gd name="T6" fmla="*/ 75 w 82"/>
                  <a:gd name="T7" fmla="*/ 71 h 80"/>
                  <a:gd name="T8" fmla="*/ 66 w 82"/>
                  <a:gd name="T9" fmla="*/ 80 h 80"/>
                  <a:gd name="T10" fmla="*/ 44 w 82"/>
                  <a:gd name="T11" fmla="*/ 50 h 80"/>
                  <a:gd name="T12" fmla="*/ 36 w 82"/>
                  <a:gd name="T13" fmla="*/ 57 h 80"/>
                  <a:gd name="T14" fmla="*/ 39 w 82"/>
                  <a:gd name="T15" fmla="*/ 70 h 80"/>
                  <a:gd name="T16" fmla="*/ 34 w 82"/>
                  <a:gd name="T17" fmla="*/ 75 h 80"/>
                  <a:gd name="T18" fmla="*/ 26 w 82"/>
                  <a:gd name="T19" fmla="*/ 61 h 80"/>
                  <a:gd name="T20" fmla="*/ 21 w 82"/>
                  <a:gd name="T21" fmla="*/ 67 h 80"/>
                  <a:gd name="T22" fmla="*/ 16 w 82"/>
                  <a:gd name="T23" fmla="*/ 62 h 80"/>
                  <a:gd name="T24" fmla="*/ 21 w 82"/>
                  <a:gd name="T25" fmla="*/ 57 h 80"/>
                  <a:gd name="T26" fmla="*/ 7 w 82"/>
                  <a:gd name="T27" fmla="*/ 50 h 80"/>
                  <a:gd name="T28" fmla="*/ 12 w 82"/>
                  <a:gd name="T29" fmla="*/ 44 h 80"/>
                  <a:gd name="T30" fmla="*/ 25 w 82"/>
                  <a:gd name="T31" fmla="*/ 47 h 80"/>
                  <a:gd name="T32" fmla="*/ 32 w 82"/>
                  <a:gd name="T33" fmla="*/ 39 h 80"/>
                  <a:gd name="T34" fmla="*/ 0 w 82"/>
                  <a:gd name="T35" fmla="*/ 18 h 80"/>
                  <a:gd name="T36" fmla="*/ 9 w 82"/>
                  <a:gd name="T37" fmla="*/ 8 h 80"/>
                  <a:gd name="T38" fmla="*/ 51 w 82"/>
                  <a:gd name="T39" fmla="*/ 16 h 80"/>
                  <a:gd name="T40" fmla="*/ 53 w 82"/>
                  <a:gd name="T41" fmla="*/ 13 h 80"/>
                  <a:gd name="T42" fmla="*/ 74 w 82"/>
                  <a:gd name="T43" fmla="*/ 6 h 80"/>
                  <a:gd name="T44" fmla="*/ 82 w 82"/>
                  <a:gd name="T45" fmla="*/ 50 h 80"/>
                  <a:gd name="T46" fmla="*/ 74 w 82"/>
                  <a:gd name="T47" fmla="*/ 42 h 80"/>
                  <a:gd name="T48" fmla="*/ 72 w 82"/>
                  <a:gd name="T49" fmla="*/ 44 h 80"/>
                  <a:gd name="T50" fmla="*/ 76 w 82"/>
                  <a:gd name="T51" fmla="*/ 57 h 80"/>
                  <a:gd name="T52" fmla="*/ 82 w 82"/>
                  <a:gd name="T53" fmla="*/ 50 h 80"/>
                  <a:gd name="T54" fmla="*/ 29 w 82"/>
                  <a:gd name="T55" fmla="*/ 0 h 80"/>
                  <a:gd name="T56" fmla="*/ 23 w 82"/>
                  <a:gd name="T57" fmla="*/ 7 h 80"/>
                  <a:gd name="T58" fmla="*/ 36 w 82"/>
                  <a:gd name="T59" fmla="*/ 10 h 80"/>
                  <a:gd name="T60" fmla="*/ 37 w 82"/>
                  <a:gd name="T61" fmla="*/ 8 h 80"/>
                  <a:gd name="T62" fmla="*/ 29 w 82"/>
                  <a:gd name="T6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2" h="80">
                    <a:moveTo>
                      <a:pt x="74" y="6"/>
                    </a:moveTo>
                    <a:cubicBezTo>
                      <a:pt x="76" y="15"/>
                      <a:pt x="74" y="21"/>
                      <a:pt x="67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60" y="5"/>
                      <a:pt x="67" y="4"/>
                      <a:pt x="74" y="6"/>
                    </a:cubicBezTo>
                    <a:close/>
                    <a:moveTo>
                      <a:pt x="82" y="50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2" y="50"/>
                      <a:pt x="82" y="50"/>
                      <a:pt x="82" y="50"/>
                    </a:cubicBezTo>
                    <a:close/>
                    <a:moveTo>
                      <a:pt x="29" y="0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8"/>
                      <a:pt x="37" y="8"/>
                      <a:pt x="37" y="8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1B3E1B04-30FE-F742-806F-6856CEB2CA0B}"/>
                </a:ext>
              </a:extLst>
            </p:cNvPr>
            <p:cNvGrpSpPr/>
            <p:nvPr/>
          </p:nvGrpSpPr>
          <p:grpSpPr>
            <a:xfrm>
              <a:off x="6530280" y="2364911"/>
              <a:ext cx="2067743" cy="391554"/>
              <a:chOff x="5896296" y="1584623"/>
              <a:chExt cx="2067743" cy="391554"/>
            </a:xfrm>
          </p:grpSpPr>
          <p:cxnSp>
            <p:nvCxnSpPr>
              <p:cNvPr id="129" name="Straight Connector 9">
                <a:extLst>
                  <a:ext uri="{FF2B5EF4-FFF2-40B4-BE49-F238E27FC236}">
                    <a16:creationId xmlns:a16="http://schemas.microsoft.com/office/drawing/2014/main" id="{C5C2CEDC-D073-4845-A142-7E8433D5571B}"/>
                  </a:ext>
                </a:extLst>
              </p:cNvPr>
              <p:cNvCxnSpPr/>
              <p:nvPr/>
            </p:nvCxnSpPr>
            <p:spPr>
              <a:xfrm>
                <a:off x="5896296" y="1976175"/>
                <a:ext cx="1645283" cy="0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1">
                <a:extLst>
                  <a:ext uri="{FF2B5EF4-FFF2-40B4-BE49-F238E27FC236}">
                    <a16:creationId xmlns:a16="http://schemas.microsoft.com/office/drawing/2014/main" id="{B911201E-3813-6B40-ACE5-F18700D38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935" y="1584623"/>
                <a:ext cx="436104" cy="391554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E0AB7F81-2652-7E42-8BAF-BE640C9ADBCD}"/>
                </a:ext>
              </a:extLst>
            </p:cNvPr>
            <p:cNvGrpSpPr/>
            <p:nvPr/>
          </p:nvGrpSpPr>
          <p:grpSpPr>
            <a:xfrm>
              <a:off x="925286" y="1736154"/>
              <a:ext cx="2770568" cy="1020309"/>
              <a:chOff x="291302" y="955866"/>
              <a:chExt cx="2770568" cy="1020309"/>
            </a:xfrm>
          </p:grpSpPr>
          <p:grpSp>
            <p:nvGrpSpPr>
              <p:cNvPr id="123" name="Group 23">
                <a:extLst>
                  <a:ext uri="{FF2B5EF4-FFF2-40B4-BE49-F238E27FC236}">
                    <a16:creationId xmlns:a16="http://schemas.microsoft.com/office/drawing/2014/main" id="{97C03AEB-BECC-6E46-8502-22B0AE42C012}"/>
                  </a:ext>
                </a:extLst>
              </p:cNvPr>
              <p:cNvGrpSpPr/>
              <p:nvPr/>
            </p:nvGrpSpPr>
            <p:grpSpPr>
              <a:xfrm flipH="1">
                <a:off x="291302" y="955866"/>
                <a:ext cx="2770568" cy="1020309"/>
                <a:chOff x="7532084" y="1620367"/>
                <a:chExt cx="2856516" cy="1092501"/>
              </a:xfrm>
            </p:grpSpPr>
            <p:grpSp>
              <p:nvGrpSpPr>
                <p:cNvPr id="125" name="Group 24">
                  <a:extLst>
                    <a:ext uri="{FF2B5EF4-FFF2-40B4-BE49-F238E27FC236}">
                      <a16:creationId xmlns:a16="http://schemas.microsoft.com/office/drawing/2014/main" id="{C7E19489-49F2-8947-86D2-5E7375D83181}"/>
                    </a:ext>
                  </a:extLst>
                </p:cNvPr>
                <p:cNvGrpSpPr/>
                <p:nvPr/>
              </p:nvGrpSpPr>
              <p:grpSpPr>
                <a:xfrm>
                  <a:off x="7532084" y="2215087"/>
                  <a:ext cx="2244962" cy="497781"/>
                  <a:chOff x="7743099" y="1907795"/>
                  <a:chExt cx="2244962" cy="497781"/>
                </a:xfrm>
              </p:grpSpPr>
              <p:cxnSp>
                <p:nvCxnSpPr>
                  <p:cNvPr id="127" name="Straight Connector 26">
                    <a:extLst>
                      <a:ext uri="{FF2B5EF4-FFF2-40B4-BE49-F238E27FC236}">
                        <a16:creationId xmlns:a16="http://schemas.microsoft.com/office/drawing/2014/main" id="{D84EA003-21BB-C74C-AEA2-C30E31641DAA}"/>
                      </a:ext>
                    </a:extLst>
                  </p:cNvPr>
                  <p:cNvCxnSpPr/>
                  <p:nvPr/>
                </p:nvCxnSpPr>
                <p:spPr>
                  <a:xfrm>
                    <a:off x="7743099" y="2405575"/>
                    <a:ext cx="1696323" cy="0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27">
                    <a:extLst>
                      <a:ext uri="{FF2B5EF4-FFF2-40B4-BE49-F238E27FC236}">
                        <a16:creationId xmlns:a16="http://schemas.microsoft.com/office/drawing/2014/main" id="{94565932-897B-3441-86F5-52F5192FCB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Oval 25">
                  <a:extLst>
                    <a:ext uri="{FF2B5EF4-FFF2-40B4-BE49-F238E27FC236}">
                      <a16:creationId xmlns:a16="http://schemas.microsoft.com/office/drawing/2014/main" id="{08E62D3D-5EA1-824D-A842-7E217F882738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D4BC0F11-6676-F84A-A8D6-0BC69C828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596" y="1104687"/>
                <a:ext cx="268376" cy="408123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1" name="TextBox 18">
              <a:extLst>
                <a:ext uri="{FF2B5EF4-FFF2-40B4-BE49-F238E27FC236}">
                  <a16:creationId xmlns:a16="http://schemas.microsoft.com/office/drawing/2014/main" id="{C726FCAB-D808-6548-89DE-0EB4F3E9149F}"/>
                </a:ext>
              </a:extLst>
            </p:cNvPr>
            <p:cNvSpPr txBox="1"/>
            <p:nvPr/>
          </p:nvSpPr>
          <p:spPr>
            <a:xfrm flipH="1">
              <a:off x="1885198" y="1809459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工具选的好</a:t>
              </a:r>
            </a:p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2" name="TextBox 18">
              <a:extLst>
                <a:ext uri="{FF2B5EF4-FFF2-40B4-BE49-F238E27FC236}">
                  <a16:creationId xmlns:a16="http://schemas.microsoft.com/office/drawing/2014/main" id="{AE826F55-1738-C441-A1CD-12E5DC901434}"/>
                </a:ext>
              </a:extLst>
            </p:cNvPr>
            <p:cNvSpPr txBox="1"/>
            <p:nvPr/>
          </p:nvSpPr>
          <p:spPr>
            <a:xfrm flipH="1">
              <a:off x="1847218" y="431465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调度用的对</a:t>
              </a:r>
            </a:p>
          </p:txBody>
        </p:sp>
        <p:sp>
          <p:nvSpPr>
            <p:cNvPr id="113" name="TextBox 18">
              <a:extLst>
                <a:ext uri="{FF2B5EF4-FFF2-40B4-BE49-F238E27FC236}">
                  <a16:creationId xmlns:a16="http://schemas.microsoft.com/office/drawing/2014/main" id="{ED1250BD-73D9-A64D-833E-F910F9EAD4BD}"/>
                </a:ext>
              </a:extLst>
            </p:cNvPr>
            <p:cNvSpPr txBox="1"/>
            <p:nvPr/>
          </p:nvSpPr>
          <p:spPr>
            <a:xfrm flipH="1">
              <a:off x="6743575" y="178830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4" name="TextBox 18">
              <a:extLst>
                <a:ext uri="{FF2B5EF4-FFF2-40B4-BE49-F238E27FC236}">
                  <a16:creationId xmlns:a16="http://schemas.microsoft.com/office/drawing/2014/main" id="{40B37FD5-2775-1F4F-B2D1-63130A449480}"/>
                </a:ext>
              </a:extLst>
            </p:cNvPr>
            <p:cNvSpPr txBox="1"/>
            <p:nvPr/>
          </p:nvSpPr>
          <p:spPr>
            <a:xfrm flipH="1">
              <a:off x="6867389" y="429038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半夜安心睡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B088AF7-1B9F-2F47-869F-1F0126E59B70}"/>
                </a:ext>
              </a:extLst>
            </p:cNvPr>
            <p:cNvSpPr/>
            <p:nvPr/>
          </p:nvSpPr>
          <p:spPr>
            <a:xfrm>
              <a:off x="6620509" y="1815211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下班回家早</a:t>
              </a:r>
              <a:endPara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4EEF9F-0971-CA41-AA13-91016C15C2D2}"/>
                </a:ext>
              </a:extLst>
            </p:cNvPr>
            <p:cNvSpPr txBox="1"/>
            <p:nvPr/>
          </p:nvSpPr>
          <p:spPr>
            <a:xfrm>
              <a:off x="8790096" y="4336808"/>
              <a:ext cx="51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E7E6E6"/>
                  </a:solidFill>
                </a:rPr>
                <a:t>z</a:t>
              </a:r>
              <a:endParaRPr kumimoji="1" lang="zh-CN" altLang="en-US" dirty="0">
                <a:solidFill>
                  <a:srgbClr val="E7E6E6"/>
                </a:solidFill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AF5204B4-946B-1E42-A854-D6F6DD656297}"/>
                </a:ext>
              </a:extLst>
            </p:cNvPr>
            <p:cNvSpPr txBox="1"/>
            <p:nvPr/>
          </p:nvSpPr>
          <p:spPr>
            <a:xfrm rot="3740626">
              <a:off x="8703289" y="4382275"/>
              <a:ext cx="255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E7E6E6"/>
                  </a:solidFill>
                </a:rPr>
                <a:t>z</a:t>
              </a:r>
              <a:endParaRPr kumimoji="1" lang="zh-CN" altLang="en-US" sz="3200" dirty="0">
                <a:solidFill>
                  <a:srgbClr val="E7E6E6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110BD130-9284-BF47-B0DD-EED356C1DF57}"/>
                </a:ext>
              </a:extLst>
            </p:cNvPr>
            <p:cNvSpPr txBox="1"/>
            <p:nvPr/>
          </p:nvSpPr>
          <p:spPr>
            <a:xfrm rot="2545298">
              <a:off x="8903427" y="4268713"/>
              <a:ext cx="2517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E7E6E6"/>
                  </a:solidFill>
                </a:rPr>
                <a:t>z</a:t>
              </a:r>
              <a:endParaRPr kumimoji="1" lang="zh-CN" altLang="en-US" sz="800" dirty="0">
                <a:solidFill>
                  <a:srgbClr val="E7E6E6"/>
                </a:solidFill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836343D-0E05-E34E-B1FF-7416E690C031}"/>
                </a:ext>
              </a:extLst>
            </p:cNvPr>
            <p:cNvSpPr txBox="1"/>
            <p:nvPr/>
          </p:nvSpPr>
          <p:spPr>
            <a:xfrm rot="1814290">
              <a:off x="9001402" y="433762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A5D39FE-31A5-3B4C-BB95-1894C34863A5}"/>
                </a:ext>
              </a:extLst>
            </p:cNvPr>
            <p:cNvSpPr txBox="1"/>
            <p:nvPr/>
          </p:nvSpPr>
          <p:spPr>
            <a:xfrm rot="1814290">
              <a:off x="8709081" y="424366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4674ECF-D24D-394B-BBDC-8E0C603C368D}"/>
                </a:ext>
              </a:extLst>
            </p:cNvPr>
            <p:cNvSpPr txBox="1"/>
            <p:nvPr/>
          </p:nvSpPr>
          <p:spPr>
            <a:xfrm rot="1814290">
              <a:off x="8797674" y="4169408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FAFDA80-E38B-3447-AC4A-2030CE86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14" y="2903843"/>
            <a:ext cx="1609425" cy="146601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FCEE0A-9EDD-2549-A5C5-253A4048D15F}"/>
              </a:ext>
            </a:extLst>
          </p:cNvPr>
          <p:cNvGrpSpPr/>
          <p:nvPr/>
        </p:nvGrpSpPr>
        <p:grpSpPr>
          <a:xfrm>
            <a:off x="9026340" y="1790700"/>
            <a:ext cx="753824" cy="796449"/>
            <a:chOff x="9089840" y="1516540"/>
            <a:chExt cx="1413510" cy="141351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9411198-5507-6942-A1B6-DEF75E74694A}"/>
                </a:ext>
              </a:extLst>
            </p:cNvPr>
            <p:cNvSpPr/>
            <p:nvPr/>
          </p:nvSpPr>
          <p:spPr>
            <a:xfrm>
              <a:off x="9089840" y="1516540"/>
              <a:ext cx="1413510" cy="14135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太阳形 86">
              <a:extLst>
                <a:ext uri="{FF2B5EF4-FFF2-40B4-BE49-F238E27FC236}">
                  <a16:creationId xmlns:a16="http://schemas.microsoft.com/office/drawing/2014/main" id="{15DDB08E-6D3F-1E4A-BBE2-BD4CA5213CA0}"/>
                </a:ext>
              </a:extLst>
            </p:cNvPr>
            <p:cNvSpPr/>
            <p:nvPr/>
          </p:nvSpPr>
          <p:spPr>
            <a:xfrm>
              <a:off x="9293357" y="1746966"/>
              <a:ext cx="1006475" cy="100647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829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794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41245" y="410707"/>
            <a:ext cx="43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简介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DA7CF1-FEFE-3D4E-888B-1212A58D6367}"/>
              </a:ext>
            </a:extLst>
          </p:cNvPr>
          <p:cNvGrpSpPr/>
          <p:nvPr/>
        </p:nvGrpSpPr>
        <p:grpSpPr>
          <a:xfrm>
            <a:off x="4930528" y="1906988"/>
            <a:ext cx="6902196" cy="4166188"/>
            <a:chOff x="5155652" y="1375055"/>
            <a:chExt cx="6902196" cy="416618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75ED40-C159-1149-9019-6A342C285161}"/>
                </a:ext>
              </a:extLst>
            </p:cNvPr>
            <p:cNvGrpSpPr/>
            <p:nvPr/>
          </p:nvGrpSpPr>
          <p:grpSpPr>
            <a:xfrm>
              <a:off x="5155652" y="1375055"/>
              <a:ext cx="6902196" cy="4166188"/>
              <a:chOff x="5447482" y="1539433"/>
              <a:chExt cx="6902196" cy="4166188"/>
            </a:xfrm>
          </p:grpSpPr>
          <p:grpSp>
            <p:nvGrpSpPr>
              <p:cNvPr id="11" name="Group 52">
                <a:extLst>
                  <a:ext uri="{FF2B5EF4-FFF2-40B4-BE49-F238E27FC236}">
                    <a16:creationId xmlns:a16="http://schemas.microsoft.com/office/drawing/2014/main" id="{5C9CE465-EDCC-6448-9641-C1A161A43AF7}"/>
                  </a:ext>
                </a:extLst>
              </p:cNvPr>
              <p:cNvGrpSpPr/>
              <p:nvPr/>
            </p:nvGrpSpPr>
            <p:grpSpPr>
              <a:xfrm>
                <a:off x="5447482" y="1539433"/>
                <a:ext cx="6902196" cy="4166188"/>
                <a:chOff x="336947" y="1950447"/>
                <a:chExt cx="6745544" cy="4071635"/>
              </a:xfrm>
            </p:grpSpPr>
            <p:pic>
              <p:nvPicPr>
                <p:cNvPr id="14" name="Picture 53">
                  <a:extLst>
                    <a:ext uri="{FF2B5EF4-FFF2-40B4-BE49-F238E27FC236}">
                      <a16:creationId xmlns:a16="http://schemas.microsoft.com/office/drawing/2014/main" id="{87B7BF06-F594-8A43-B38C-C799737E9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947" y="1950447"/>
                  <a:ext cx="6745544" cy="4071635"/>
                </a:xfrm>
                <a:prstGeom prst="rect">
                  <a:avLst/>
                </a:prstGeom>
              </p:spPr>
            </p:pic>
            <p:sp>
              <p:nvSpPr>
                <p:cNvPr id="15" name="Rectangle 54">
                  <a:extLst>
                    <a:ext uri="{FF2B5EF4-FFF2-40B4-BE49-F238E27FC236}">
                      <a16:creationId xmlns:a16="http://schemas.microsoft.com/office/drawing/2014/main" id="{48EDB7B6-378D-5A4E-B3DE-C2C19022C27D}"/>
                    </a:ext>
                  </a:extLst>
                </p:cNvPr>
                <p:cNvSpPr/>
                <p:nvPr/>
              </p:nvSpPr>
              <p:spPr>
                <a:xfrm>
                  <a:off x="1129035" y="2160307"/>
                  <a:ext cx="5184576" cy="32403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0871BFA-C141-2349-BB11-F0023AB83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455" y="1711348"/>
                <a:ext cx="5304978" cy="3368938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79F5E54-9173-4E4B-BF5F-4668FA58E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8578" y="2320254"/>
                <a:ext cx="3993136" cy="2307267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FDBA001-42ED-154C-8455-D8292A8E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1003" y="1380557"/>
              <a:ext cx="2079599" cy="1646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B5F3AA-3C0F-F344-9256-8ECEBE4E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3769" y="1546970"/>
              <a:ext cx="152079" cy="1637664"/>
            </a:xfrm>
            <a:prstGeom prst="rect">
              <a:avLst/>
            </a:prstGeom>
          </p:spPr>
        </p:pic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B34003B7-C1E2-0749-A479-A65CFAC80935}"/>
              </a:ext>
            </a:extLst>
          </p:cNvPr>
          <p:cNvSpPr txBox="1"/>
          <p:nvPr/>
        </p:nvSpPr>
        <p:spPr>
          <a:xfrm>
            <a:off x="598865" y="1405374"/>
            <a:ext cx="4731649" cy="4372443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于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17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年在易观数科立项，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19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月开源，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月进入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孵化器， 已累计有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400+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公司在生产上使用。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致力于“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解决大数据任务之间错综复杂的依赖关系，使整个数据处理流程直观可见”。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DAG(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有向无环图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的方式将任务连接起来，可实时监控任务的运行状态，同时支持重试、从指定节点恢复失败、暂停及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Kill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任务等操作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411772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为什么要参与开源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C63452D4-D514-5E45-8B4A-C42703521C30}"/>
              </a:ext>
            </a:extLst>
          </p:cNvPr>
          <p:cNvGrpSpPr/>
          <p:nvPr/>
        </p:nvGrpSpPr>
        <p:grpSpPr>
          <a:xfrm>
            <a:off x="5311544" y="2699933"/>
            <a:ext cx="1413589" cy="1469471"/>
            <a:chOff x="5038344" y="2701545"/>
            <a:chExt cx="2115312" cy="2115309"/>
          </a:xfrm>
        </p:grpSpPr>
        <p:sp>
          <p:nvSpPr>
            <p:cNvPr id="77" name="Овал 14">
              <a:extLst>
                <a:ext uri="{FF2B5EF4-FFF2-40B4-BE49-F238E27FC236}">
                  <a16:creationId xmlns:a16="http://schemas.microsoft.com/office/drawing/2014/main" id="{D63A33FA-1C82-E045-A056-8394F8E00121}"/>
                </a:ext>
              </a:extLst>
            </p:cNvPr>
            <p:cNvSpPr/>
            <p:nvPr/>
          </p:nvSpPr>
          <p:spPr>
            <a:xfrm>
              <a:off x="5038344" y="2701545"/>
              <a:ext cx="2115312" cy="2115309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Овал 15">
              <a:extLst>
                <a:ext uri="{FF2B5EF4-FFF2-40B4-BE49-F238E27FC236}">
                  <a16:creationId xmlns:a16="http://schemas.microsoft.com/office/drawing/2014/main" id="{343A29D7-CE41-6647-B0C4-5EB53C398B7D}"/>
                </a:ext>
              </a:extLst>
            </p:cNvPr>
            <p:cNvSpPr/>
            <p:nvPr/>
          </p:nvSpPr>
          <p:spPr>
            <a:xfrm>
              <a:off x="5186469" y="2857668"/>
              <a:ext cx="1803067" cy="1803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err="1">
                  <a:solidFill>
                    <a:schemeClr val="tx1"/>
                  </a:solidFill>
                  <a:latin typeface="Baoli SC" panose="02010600040101010101" pitchFamily="2" charset="-122"/>
                  <a:ea typeface="SimSun" panose="02010600030101010101" pitchFamily="2" charset="-122"/>
                </a:rPr>
                <a:t>开源</a:t>
              </a:r>
              <a:endParaRPr lang="ru-RU" sz="2400" b="1" dirty="0">
                <a:solidFill>
                  <a:schemeClr val="tx1"/>
                </a:solidFill>
                <a:latin typeface="Baoli SC" panose="0201060004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51" name="TextBox 54">
            <a:extLst>
              <a:ext uri="{FF2B5EF4-FFF2-40B4-BE49-F238E27FC236}">
                <a16:creationId xmlns:a16="http://schemas.microsoft.com/office/drawing/2014/main" id="{67A36167-D8C5-CE47-92BA-39AF215A0F32}"/>
              </a:ext>
            </a:extLst>
          </p:cNvPr>
          <p:cNvSpPr txBox="1"/>
          <p:nvPr/>
        </p:nvSpPr>
        <p:spPr>
          <a:xfrm flipH="1">
            <a:off x="1905000" y="2092731"/>
            <a:ext cx="229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技术能力提升</a:t>
            </a:r>
            <a:endParaRPr lang="ru-RU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Овал 14">
            <a:extLst>
              <a:ext uri="{FF2B5EF4-FFF2-40B4-BE49-F238E27FC236}">
                <a16:creationId xmlns:a16="http://schemas.microsoft.com/office/drawing/2014/main" id="{0E6D0C9E-F581-8C48-8E82-C40B95B06D85}"/>
              </a:ext>
            </a:extLst>
          </p:cNvPr>
          <p:cNvSpPr/>
          <p:nvPr/>
        </p:nvSpPr>
        <p:spPr>
          <a:xfrm>
            <a:off x="4335186" y="1911350"/>
            <a:ext cx="682909" cy="710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Овал 15">
            <a:extLst>
              <a:ext uri="{FF2B5EF4-FFF2-40B4-BE49-F238E27FC236}">
                <a16:creationId xmlns:a16="http://schemas.microsoft.com/office/drawing/2014/main" id="{1B1269CB-95DD-8D49-AB8C-A30DBB383371}"/>
              </a:ext>
            </a:extLst>
          </p:cNvPr>
          <p:cNvSpPr/>
          <p:nvPr/>
        </p:nvSpPr>
        <p:spPr>
          <a:xfrm>
            <a:off x="4382957" y="1963780"/>
            <a:ext cx="582191" cy="6053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Straight Connector 47">
            <a:extLst>
              <a:ext uri="{FF2B5EF4-FFF2-40B4-BE49-F238E27FC236}">
                <a16:creationId xmlns:a16="http://schemas.microsoft.com/office/drawing/2014/main" id="{5C0BA0D0-1418-3A4B-B55D-6BF96A571F43}"/>
              </a:ext>
            </a:extLst>
          </p:cNvPr>
          <p:cNvCxnSpPr>
            <a:stCxn id="77" idx="1"/>
            <a:endCxn id="52" idx="5"/>
          </p:cNvCxnSpPr>
          <p:nvPr/>
        </p:nvCxnSpPr>
        <p:spPr>
          <a:xfrm flipH="1" flipV="1">
            <a:off x="4918083" y="2517371"/>
            <a:ext cx="600310" cy="414248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59B5E10-B581-BC4B-8FA2-DAB0F25A46EC}"/>
              </a:ext>
            </a:extLst>
          </p:cNvPr>
          <p:cNvGrpSpPr/>
          <p:nvPr/>
        </p:nvGrpSpPr>
        <p:grpSpPr>
          <a:xfrm>
            <a:off x="3942431" y="2808337"/>
            <a:ext cx="5865205" cy="981300"/>
            <a:chOff x="2989485" y="2857668"/>
            <a:chExt cx="8777296" cy="1412602"/>
          </a:xfrm>
        </p:grpSpPr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A0414B64-E51D-A145-AED4-CA974D2D2E9C}"/>
                </a:ext>
              </a:extLst>
            </p:cNvPr>
            <p:cNvSpPr txBox="1"/>
            <p:nvPr/>
          </p:nvSpPr>
          <p:spPr>
            <a:xfrm flipH="1">
              <a:off x="9658630" y="2857668"/>
              <a:ext cx="2108151" cy="66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Овал 14">
              <a:extLst>
                <a:ext uri="{FF2B5EF4-FFF2-40B4-BE49-F238E27FC236}">
                  <a16:creationId xmlns:a16="http://schemas.microsoft.com/office/drawing/2014/main" id="{8A789437-E484-2E4D-9DE3-659A63606CED}"/>
                </a:ext>
              </a:extLst>
            </p:cNvPr>
            <p:cNvSpPr/>
            <p:nvPr/>
          </p:nvSpPr>
          <p:spPr>
            <a:xfrm>
              <a:off x="2989485" y="3248129"/>
              <a:ext cx="1022143" cy="10221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Овал 15">
              <a:extLst>
                <a:ext uri="{FF2B5EF4-FFF2-40B4-BE49-F238E27FC236}">
                  <a16:creationId xmlns:a16="http://schemas.microsoft.com/office/drawing/2014/main" id="{E840B8B9-BD45-7147-A7DB-1545236758FC}"/>
                </a:ext>
              </a:extLst>
            </p:cNvPr>
            <p:cNvSpPr/>
            <p:nvPr/>
          </p:nvSpPr>
          <p:spPr>
            <a:xfrm>
              <a:off x="3061061" y="3323569"/>
              <a:ext cx="871263" cy="87126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ru-RU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6" name="Straight Connector 58">
              <a:extLst>
                <a:ext uri="{FF2B5EF4-FFF2-40B4-BE49-F238E27FC236}">
                  <a16:creationId xmlns:a16="http://schemas.microsoft.com/office/drawing/2014/main" id="{C059345D-43F7-1044-84FC-77D195E0804C}"/>
                </a:ext>
              </a:extLst>
            </p:cNvPr>
            <p:cNvCxnSpPr>
              <a:stCxn id="77" idx="2"/>
              <a:endCxn id="74" idx="6"/>
            </p:cNvCxnSpPr>
            <p:nvPr/>
          </p:nvCxnSpPr>
          <p:spPr>
            <a:xfrm flipH="1" flipV="1">
              <a:off x="4011628" y="3759200"/>
              <a:ext cx="1026716" cy="24063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0">
            <a:extLst>
              <a:ext uri="{FF2B5EF4-FFF2-40B4-BE49-F238E27FC236}">
                <a16:creationId xmlns:a16="http://schemas.microsoft.com/office/drawing/2014/main" id="{EB4481CF-4DA6-6C4C-B2DD-E275A6310D01}"/>
              </a:ext>
            </a:extLst>
          </p:cNvPr>
          <p:cNvSpPr txBox="1"/>
          <p:nvPr/>
        </p:nvSpPr>
        <p:spPr>
          <a:xfrm flipH="1">
            <a:off x="2124203" y="3313039"/>
            <a:ext cx="205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成就感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、自信心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Овал 14">
            <a:extLst>
              <a:ext uri="{FF2B5EF4-FFF2-40B4-BE49-F238E27FC236}">
                <a16:creationId xmlns:a16="http://schemas.microsoft.com/office/drawing/2014/main" id="{3BC261C2-DB30-254C-A4CA-7BE25B5E7F94}"/>
              </a:ext>
            </a:extLst>
          </p:cNvPr>
          <p:cNvSpPr/>
          <p:nvPr/>
        </p:nvSpPr>
        <p:spPr>
          <a:xfrm>
            <a:off x="4335186" y="4230809"/>
            <a:ext cx="683144" cy="7101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Овал 15">
            <a:extLst>
              <a:ext uri="{FF2B5EF4-FFF2-40B4-BE49-F238E27FC236}">
                <a16:creationId xmlns:a16="http://schemas.microsoft.com/office/drawing/2014/main" id="{B26EC199-458C-C044-998C-457AA9EAE646}"/>
              </a:ext>
            </a:extLst>
          </p:cNvPr>
          <p:cNvSpPr/>
          <p:nvPr/>
        </p:nvSpPr>
        <p:spPr>
          <a:xfrm>
            <a:off x="4383192" y="4283239"/>
            <a:ext cx="582191" cy="60531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Straight Connector 69">
            <a:extLst>
              <a:ext uri="{FF2B5EF4-FFF2-40B4-BE49-F238E27FC236}">
                <a16:creationId xmlns:a16="http://schemas.microsoft.com/office/drawing/2014/main" id="{553DB251-4E1B-324F-B963-76EB86016FE0}"/>
              </a:ext>
            </a:extLst>
          </p:cNvPr>
          <p:cNvCxnSpPr>
            <a:stCxn id="77" idx="3"/>
            <a:endCxn id="57" idx="7"/>
          </p:cNvCxnSpPr>
          <p:nvPr/>
        </p:nvCxnSpPr>
        <p:spPr>
          <a:xfrm flipH="1">
            <a:off x="4918318" y="3954250"/>
            <a:ext cx="600310" cy="3807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1">
            <a:extLst>
              <a:ext uri="{FF2B5EF4-FFF2-40B4-BE49-F238E27FC236}">
                <a16:creationId xmlns:a16="http://schemas.microsoft.com/office/drawing/2014/main" id="{9354EB66-AE5D-9A4E-8874-0CB4BC6FBBF7}"/>
              </a:ext>
            </a:extLst>
          </p:cNvPr>
          <p:cNvSpPr txBox="1"/>
          <p:nvPr/>
        </p:nvSpPr>
        <p:spPr>
          <a:xfrm>
            <a:off x="7829977" y="4463676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创新</a:t>
            </a:r>
          </a:p>
        </p:txBody>
      </p:sp>
      <p:sp>
        <p:nvSpPr>
          <p:cNvPr id="61" name="Овал 14">
            <a:extLst>
              <a:ext uri="{FF2B5EF4-FFF2-40B4-BE49-F238E27FC236}">
                <a16:creationId xmlns:a16="http://schemas.microsoft.com/office/drawing/2014/main" id="{7511B86C-7AF8-D040-8CD2-A0BAC9C9E352}"/>
              </a:ext>
            </a:extLst>
          </p:cNvPr>
          <p:cNvSpPr/>
          <p:nvPr/>
        </p:nvSpPr>
        <p:spPr>
          <a:xfrm flipH="1">
            <a:off x="7002108" y="4236477"/>
            <a:ext cx="682909" cy="7101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Овал 15">
            <a:extLst>
              <a:ext uri="{FF2B5EF4-FFF2-40B4-BE49-F238E27FC236}">
                <a16:creationId xmlns:a16="http://schemas.microsoft.com/office/drawing/2014/main" id="{DEAAEE10-0EA4-A341-90A6-EBBF0E99A428}"/>
              </a:ext>
            </a:extLst>
          </p:cNvPr>
          <p:cNvSpPr/>
          <p:nvPr/>
        </p:nvSpPr>
        <p:spPr>
          <a:xfrm flipH="1">
            <a:off x="7055056" y="4288908"/>
            <a:ext cx="582191" cy="60531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3" name="Straight Connector 114">
            <a:extLst>
              <a:ext uri="{FF2B5EF4-FFF2-40B4-BE49-F238E27FC236}">
                <a16:creationId xmlns:a16="http://schemas.microsoft.com/office/drawing/2014/main" id="{E31CF103-C1BC-A046-9D15-4E710C12B7F0}"/>
              </a:ext>
            </a:extLst>
          </p:cNvPr>
          <p:cNvCxnSpPr>
            <a:stCxn id="77" idx="5"/>
            <a:endCxn id="61" idx="7"/>
          </p:cNvCxnSpPr>
          <p:nvPr/>
        </p:nvCxnSpPr>
        <p:spPr>
          <a:xfrm>
            <a:off x="6517813" y="3954250"/>
            <a:ext cx="584308" cy="386143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2">
            <a:extLst>
              <a:ext uri="{FF2B5EF4-FFF2-40B4-BE49-F238E27FC236}">
                <a16:creationId xmlns:a16="http://schemas.microsoft.com/office/drawing/2014/main" id="{1CCF01A7-CEC2-7548-80CC-71421BED9920}"/>
              </a:ext>
            </a:extLst>
          </p:cNvPr>
          <p:cNvSpPr txBox="1"/>
          <p:nvPr/>
        </p:nvSpPr>
        <p:spPr>
          <a:xfrm>
            <a:off x="8158017" y="3313039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结交高手、提高交流技巧</a:t>
            </a:r>
            <a:endParaRPr lang="ru-RU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Овал 14">
            <a:extLst>
              <a:ext uri="{FF2B5EF4-FFF2-40B4-BE49-F238E27FC236}">
                <a16:creationId xmlns:a16="http://schemas.microsoft.com/office/drawing/2014/main" id="{B4D4F442-036B-7840-9076-2F900E317ABD}"/>
              </a:ext>
            </a:extLst>
          </p:cNvPr>
          <p:cNvSpPr/>
          <p:nvPr/>
        </p:nvSpPr>
        <p:spPr>
          <a:xfrm flipH="1">
            <a:off x="7318148" y="3084896"/>
            <a:ext cx="682909" cy="7101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Овал 15">
            <a:extLst>
              <a:ext uri="{FF2B5EF4-FFF2-40B4-BE49-F238E27FC236}">
                <a16:creationId xmlns:a16="http://schemas.microsoft.com/office/drawing/2014/main" id="{4B029E77-2086-984D-B38E-2DC7C2620824}"/>
              </a:ext>
            </a:extLst>
          </p:cNvPr>
          <p:cNvSpPr/>
          <p:nvPr/>
        </p:nvSpPr>
        <p:spPr>
          <a:xfrm flipH="1">
            <a:off x="7371096" y="3137326"/>
            <a:ext cx="582191" cy="60531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Straight Connector 125">
            <a:extLst>
              <a:ext uri="{FF2B5EF4-FFF2-40B4-BE49-F238E27FC236}">
                <a16:creationId xmlns:a16="http://schemas.microsoft.com/office/drawing/2014/main" id="{415CDFEB-318D-BF4F-A948-A9602928D6E7}"/>
              </a:ext>
            </a:extLst>
          </p:cNvPr>
          <p:cNvCxnSpPr>
            <a:stCxn id="77" idx="6"/>
            <a:endCxn id="65" idx="6"/>
          </p:cNvCxnSpPr>
          <p:nvPr/>
        </p:nvCxnSpPr>
        <p:spPr>
          <a:xfrm flipV="1">
            <a:off x="6648182" y="3440100"/>
            <a:ext cx="593015" cy="1133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43">
            <a:extLst>
              <a:ext uri="{FF2B5EF4-FFF2-40B4-BE49-F238E27FC236}">
                <a16:creationId xmlns:a16="http://schemas.microsoft.com/office/drawing/2014/main" id="{2798DBC7-8E57-C84E-8176-AD2266448DA6}"/>
              </a:ext>
            </a:extLst>
          </p:cNvPr>
          <p:cNvSpPr txBox="1"/>
          <p:nvPr/>
        </p:nvSpPr>
        <p:spPr>
          <a:xfrm>
            <a:off x="7810210" y="2092731"/>
            <a:ext cx="25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丰富简历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，利于找工作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Овал 14">
            <a:extLst>
              <a:ext uri="{FF2B5EF4-FFF2-40B4-BE49-F238E27FC236}">
                <a16:creationId xmlns:a16="http://schemas.microsoft.com/office/drawing/2014/main" id="{EC239C95-64D3-A042-B247-765D0436E055}"/>
              </a:ext>
            </a:extLst>
          </p:cNvPr>
          <p:cNvSpPr/>
          <p:nvPr/>
        </p:nvSpPr>
        <p:spPr>
          <a:xfrm flipH="1">
            <a:off x="7002108" y="1917018"/>
            <a:ext cx="682909" cy="7101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Овал 15">
            <a:extLst>
              <a:ext uri="{FF2B5EF4-FFF2-40B4-BE49-F238E27FC236}">
                <a16:creationId xmlns:a16="http://schemas.microsoft.com/office/drawing/2014/main" id="{BEBF971E-D133-A54C-93E0-5E93255F1581}"/>
              </a:ext>
            </a:extLst>
          </p:cNvPr>
          <p:cNvSpPr/>
          <p:nvPr/>
        </p:nvSpPr>
        <p:spPr>
          <a:xfrm flipH="1">
            <a:off x="7055056" y="1969449"/>
            <a:ext cx="582191" cy="60531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1" name="Straight Connector 136">
            <a:extLst>
              <a:ext uri="{FF2B5EF4-FFF2-40B4-BE49-F238E27FC236}">
                <a16:creationId xmlns:a16="http://schemas.microsoft.com/office/drawing/2014/main" id="{D2315FC9-B900-0648-8740-C89B67CB291C}"/>
              </a:ext>
            </a:extLst>
          </p:cNvPr>
          <p:cNvCxnSpPr>
            <a:stCxn id="77" idx="7"/>
            <a:endCxn id="69" idx="5"/>
          </p:cNvCxnSpPr>
          <p:nvPr/>
        </p:nvCxnSpPr>
        <p:spPr>
          <a:xfrm flipV="1">
            <a:off x="6517813" y="2523039"/>
            <a:ext cx="584308" cy="40881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5CDB81E-486D-724C-BF1D-4D2C71EC3D9F}"/>
              </a:ext>
            </a:extLst>
          </p:cNvPr>
          <p:cNvSpPr txBox="1"/>
          <p:nvPr/>
        </p:nvSpPr>
        <p:spPr>
          <a:xfrm>
            <a:off x="1613444" y="4463676"/>
            <a:ext cx="27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个人影响力、</a:t>
            </a:r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个人晋升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07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374650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参与开源贡献的方式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86A0DF9-169F-CE4C-8E0E-D1E01859D17C}"/>
              </a:ext>
            </a:extLst>
          </p:cNvPr>
          <p:cNvGrpSpPr/>
          <p:nvPr/>
        </p:nvGrpSpPr>
        <p:grpSpPr>
          <a:xfrm>
            <a:off x="749935" y="2812554"/>
            <a:ext cx="10413365" cy="272276"/>
            <a:chOff x="4150" y="6158"/>
            <a:chExt cx="41535" cy="113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1DEFC79-42A4-774A-A1D9-3692C42D1A1E}"/>
                </a:ext>
              </a:extLst>
            </p:cNvPr>
            <p:cNvGrpSpPr/>
            <p:nvPr/>
          </p:nvGrpSpPr>
          <p:grpSpPr>
            <a:xfrm>
              <a:off x="4150" y="6158"/>
              <a:ext cx="3823" cy="1113"/>
              <a:chOff x="4150" y="6158"/>
              <a:chExt cx="3823" cy="1113"/>
            </a:xfrm>
          </p:grpSpPr>
          <p:pic>
            <p:nvPicPr>
              <p:cNvPr id="85" name="图片 84" descr="icon_对号-面">
                <a:extLst>
                  <a:ext uri="{FF2B5EF4-FFF2-40B4-BE49-F238E27FC236}">
                    <a16:creationId xmlns:a16="http://schemas.microsoft.com/office/drawing/2014/main" id="{D6B29778-5524-8746-8679-DD7FFEC2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8227159-E610-CF4E-90D2-78FDE0DFD131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文档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B145697-197F-234D-891E-5E9A8FE02ED4}"/>
                </a:ext>
              </a:extLst>
            </p:cNvPr>
            <p:cNvGrpSpPr/>
            <p:nvPr/>
          </p:nvGrpSpPr>
          <p:grpSpPr>
            <a:xfrm>
              <a:off x="9199" y="6170"/>
              <a:ext cx="3823" cy="1113"/>
              <a:chOff x="4150" y="6158"/>
              <a:chExt cx="3823" cy="1113"/>
            </a:xfrm>
          </p:grpSpPr>
          <p:pic>
            <p:nvPicPr>
              <p:cNvPr id="83" name="图片 82" descr="icon_对号-面">
                <a:extLst>
                  <a:ext uri="{FF2B5EF4-FFF2-40B4-BE49-F238E27FC236}">
                    <a16:creationId xmlns:a16="http://schemas.microsoft.com/office/drawing/2014/main" id="{A4F0966E-D715-3340-81EF-26680000D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99FBC2F-1C94-FA41-8D12-0414C60B02F9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翻译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99345F5-A090-AC4F-8683-FF92AB121C3A}"/>
                </a:ext>
              </a:extLst>
            </p:cNvPr>
            <p:cNvGrpSpPr/>
            <p:nvPr/>
          </p:nvGrpSpPr>
          <p:grpSpPr>
            <a:xfrm>
              <a:off x="13912" y="6158"/>
              <a:ext cx="3823" cy="1113"/>
              <a:chOff x="4150" y="6158"/>
              <a:chExt cx="3823" cy="1113"/>
            </a:xfrm>
          </p:grpSpPr>
          <p:pic>
            <p:nvPicPr>
              <p:cNvPr id="81" name="图片 80" descr="icon_对号-面">
                <a:extLst>
                  <a:ext uri="{FF2B5EF4-FFF2-40B4-BE49-F238E27FC236}">
                    <a16:creationId xmlns:a16="http://schemas.microsoft.com/office/drawing/2014/main" id="{48C3F706-ABDD-9E46-BF0A-09FA01FA2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F3BD010-715D-CA4E-9D9F-D05A36DADEC5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答疑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D7714BF-21F6-034B-A36D-057233A161F0}"/>
                </a:ext>
              </a:extLst>
            </p:cNvPr>
            <p:cNvGrpSpPr/>
            <p:nvPr/>
          </p:nvGrpSpPr>
          <p:grpSpPr>
            <a:xfrm>
              <a:off x="18706" y="6176"/>
              <a:ext cx="3823" cy="1113"/>
              <a:chOff x="4150" y="6158"/>
              <a:chExt cx="3823" cy="1113"/>
            </a:xfrm>
          </p:grpSpPr>
          <p:pic>
            <p:nvPicPr>
              <p:cNvPr id="79" name="图片 78" descr="icon_对号-面">
                <a:extLst>
                  <a:ext uri="{FF2B5EF4-FFF2-40B4-BE49-F238E27FC236}">
                    <a16:creationId xmlns:a16="http://schemas.microsoft.com/office/drawing/2014/main" id="{BEA49574-4083-1942-A6DB-BC920B9BF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EB1B2C6-6031-0B41-8CC4-CFFE0DF591F2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测试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990F70D-CE7D-0D4F-96FC-621A972611A8}"/>
                </a:ext>
              </a:extLst>
            </p:cNvPr>
            <p:cNvGrpSpPr/>
            <p:nvPr/>
          </p:nvGrpSpPr>
          <p:grpSpPr>
            <a:xfrm>
              <a:off x="23506" y="6158"/>
              <a:ext cx="3823" cy="1113"/>
              <a:chOff x="4150" y="6158"/>
              <a:chExt cx="3823" cy="1113"/>
            </a:xfrm>
          </p:grpSpPr>
          <p:pic>
            <p:nvPicPr>
              <p:cNvPr id="48" name="图片 47" descr="icon_对号-面">
                <a:extLst>
                  <a:ext uri="{FF2B5EF4-FFF2-40B4-BE49-F238E27FC236}">
                    <a16:creationId xmlns:a16="http://schemas.microsoft.com/office/drawing/2014/main" id="{6403F040-7512-7044-80B1-3B720E79C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44A0A83-A8C1-004F-A365-874CB955B95B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代码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80A30D9-FCAD-7940-AD0A-55B6A67013D9}"/>
                </a:ext>
              </a:extLst>
            </p:cNvPr>
            <p:cNvGrpSpPr/>
            <p:nvPr/>
          </p:nvGrpSpPr>
          <p:grpSpPr>
            <a:xfrm>
              <a:off x="28239" y="6158"/>
              <a:ext cx="14456" cy="1113"/>
              <a:chOff x="8357" y="9483"/>
              <a:chExt cx="14456" cy="1113"/>
            </a:xfrm>
          </p:grpSpPr>
          <p:pic>
            <p:nvPicPr>
              <p:cNvPr id="46" name="图片 45" descr="icon_对号-面">
                <a:extLst>
                  <a:ext uri="{FF2B5EF4-FFF2-40B4-BE49-F238E27FC236}">
                    <a16:creationId xmlns:a16="http://schemas.microsoft.com/office/drawing/2014/main" id="{813D021B-7220-594F-8446-F09B35FE2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7" y="9489"/>
                <a:ext cx="1107" cy="1107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69BB14F-4254-DF4A-9FF0-42676032A469}"/>
                  </a:ext>
                </a:extLst>
              </p:cNvPr>
              <p:cNvSpPr txBox="1"/>
              <p:nvPr/>
            </p:nvSpPr>
            <p:spPr>
              <a:xfrm>
                <a:off x="9854" y="9483"/>
                <a:ext cx="12959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实践文章、原理文章等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5ECD857-4E80-7140-86A4-78B1273663ED}"/>
                </a:ext>
              </a:extLst>
            </p:cNvPr>
            <p:cNvGrpSpPr/>
            <p:nvPr/>
          </p:nvGrpSpPr>
          <p:grpSpPr>
            <a:xfrm>
              <a:off x="39369" y="6158"/>
              <a:ext cx="6316" cy="1113"/>
              <a:chOff x="4150" y="11312"/>
              <a:chExt cx="6316" cy="1113"/>
            </a:xfrm>
          </p:grpSpPr>
          <p:pic>
            <p:nvPicPr>
              <p:cNvPr id="44" name="图片 43" descr="icon_对号-面">
                <a:extLst>
                  <a:ext uri="{FF2B5EF4-FFF2-40B4-BE49-F238E27FC236}">
                    <a16:creationId xmlns:a16="http://schemas.microsoft.com/office/drawing/2014/main" id="{D0CB5B13-F510-5F4E-AEC5-5B54C095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11318"/>
                <a:ext cx="1107" cy="110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0641682-1AC1-C64A-B1B7-2B1DB078DCBE}"/>
                  </a:ext>
                </a:extLst>
              </p:cNvPr>
              <p:cNvSpPr txBox="1"/>
              <p:nvPr/>
            </p:nvSpPr>
            <p:spPr>
              <a:xfrm>
                <a:off x="5647" y="11312"/>
                <a:ext cx="4819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会议分享等</a:t>
                </a:r>
              </a:p>
            </p:txBody>
          </p:sp>
        </p:grp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21A9F4BB-A44B-5347-8291-C511DF66CD0E}"/>
              </a:ext>
            </a:extLst>
          </p:cNvPr>
          <p:cNvSpPr txBox="1"/>
          <p:nvPr/>
        </p:nvSpPr>
        <p:spPr>
          <a:xfrm>
            <a:off x="643761" y="1941334"/>
            <a:ext cx="1126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DolphinScheduler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社区参与贡献的方式，包括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33110FF-DC5C-6441-880D-B175B70117AA}"/>
              </a:ext>
            </a:extLst>
          </p:cNvPr>
          <p:cNvSpPr txBox="1"/>
          <p:nvPr/>
        </p:nvSpPr>
        <p:spPr>
          <a:xfrm>
            <a:off x="643761" y="3690465"/>
            <a:ext cx="10985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如何参与贡献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https://dolphinscheduler.apache.org/zh-cn/docs/development/contribute.html</a:t>
            </a:r>
            <a:endParaRPr lang="en-US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   </a:t>
            </a:r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开源社区非常期待您的参与 </a:t>
            </a:r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中国开源崛起</a:t>
            </a:r>
          </a:p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2944" y="384341"/>
            <a:ext cx="324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资源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Rectangle 51">
            <a:extLst>
              <a:ext uri="{FF2B5EF4-FFF2-40B4-BE49-F238E27FC236}">
                <a16:creationId xmlns:a16="http://schemas.microsoft.com/office/drawing/2014/main" id="{07998BFE-260B-C443-9B08-55229B0E7701}"/>
              </a:ext>
            </a:extLst>
          </p:cNvPr>
          <p:cNvSpPr/>
          <p:nvPr/>
        </p:nvSpPr>
        <p:spPr>
          <a:xfrm>
            <a:off x="697462" y="1502029"/>
            <a:ext cx="12538700" cy="222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http://106.75.43.194:8888/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开源地址：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公众号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海豚调度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CD90A-862D-084B-8A87-39F7FA9DE627}"/>
              </a:ext>
            </a:extLst>
          </p:cNvPr>
          <p:cNvSpPr txBox="1"/>
          <p:nvPr/>
        </p:nvSpPr>
        <p:spPr>
          <a:xfrm>
            <a:off x="697462" y="4549834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欢迎加入贡献的队伍，加入开源从提交第一个 </a:t>
            </a:r>
            <a:r>
              <a:rPr kumimoji="1" lang="en-US" altLang="zh-CN" dirty="0"/>
              <a:t>PR</a:t>
            </a:r>
            <a:r>
              <a:rPr kumimoji="1" lang="zh-CN" altLang="en-US" dirty="0"/>
              <a:t> 开始</a:t>
            </a:r>
            <a:r>
              <a:rPr kumimoji="1" lang="en-US" altLang="zh-CN" dirty="0"/>
              <a:t>,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找到带有</a:t>
            </a:r>
            <a:r>
              <a:rPr kumimoji="1" lang="en-US" altLang="zh-CN" dirty="0"/>
              <a:t>”easy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fix”</a:t>
            </a:r>
            <a:r>
              <a:rPr kumimoji="1" lang="zh-CN" altLang="en-US" dirty="0"/>
              <a:t>标记或者一些非常简单的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 ，修复后</a:t>
            </a:r>
            <a:r>
              <a:rPr kumimoji="1" lang="en-US" altLang="zh-CN" dirty="0"/>
              <a:t>[</a:t>
            </a:r>
            <a:r>
              <a:rPr kumimoji="1" lang="zh-CN" altLang="en-US" dirty="0">
                <a:hlinkClick r:id="rId7"/>
              </a:rPr>
              <a:t>提交</a:t>
            </a:r>
            <a:r>
              <a:rPr kumimoji="1" lang="en-US" altLang="zh-CN" dirty="0">
                <a:hlinkClick r:id="rId7"/>
              </a:rPr>
              <a:t>PR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3C0E61-BFF1-D941-8A4F-E5BBDF9F1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55" y="1363539"/>
            <a:ext cx="3560145" cy="36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7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QA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09"/>
            <a:ext cx="11631930" cy="6265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73628" y="941231"/>
            <a:ext cx="7044743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连接更多技术人，持续提升自己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扫码关注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『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技术琐话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』</a:t>
            </a:r>
            <a:endParaRPr lang="zh-CN" altLang="en-US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5" y="2305316"/>
            <a:ext cx="3611453" cy="36114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9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76358" y="393700"/>
            <a:ext cx="5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部分用户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排名不分先后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b="1" dirty="0">
              <a:solidFill>
                <a:srgbClr val="5A5A5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4ED9D4-3B2C-334A-A66A-5646A27A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" y="1154430"/>
            <a:ext cx="11222992" cy="50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4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04952" y="410269"/>
            <a:ext cx="46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社区建设情况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79E4D4F-312F-894D-94AF-FC3DE9F4ABE7}"/>
              </a:ext>
            </a:extLst>
          </p:cNvPr>
          <p:cNvGrpSpPr/>
          <p:nvPr/>
        </p:nvGrpSpPr>
        <p:grpSpPr>
          <a:xfrm>
            <a:off x="3689763" y="2051574"/>
            <a:ext cx="6630081" cy="4380835"/>
            <a:chOff x="3311623" y="2036462"/>
            <a:chExt cx="6630081" cy="438083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8EBDB4-7DB1-FB44-AAB6-B7692D771BC0}"/>
                </a:ext>
              </a:extLst>
            </p:cNvPr>
            <p:cNvSpPr txBox="1"/>
            <p:nvPr/>
          </p:nvSpPr>
          <p:spPr>
            <a:xfrm>
              <a:off x="8446445" y="359558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代码贡献者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212F44-2C04-9041-A7A5-3AAC74C6CAAB}"/>
                </a:ext>
              </a:extLst>
            </p:cNvPr>
            <p:cNvSpPr txBox="1"/>
            <p:nvPr/>
          </p:nvSpPr>
          <p:spPr>
            <a:xfrm>
              <a:off x="8602876" y="60479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文档贡献者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6AB4708-F2B2-CC45-808D-90F8D33C36E4}"/>
                </a:ext>
              </a:extLst>
            </p:cNvPr>
            <p:cNvGrpSpPr/>
            <p:nvPr/>
          </p:nvGrpSpPr>
          <p:grpSpPr>
            <a:xfrm>
              <a:off x="3311623" y="2036462"/>
              <a:ext cx="3933835" cy="3942431"/>
              <a:chOff x="3311623" y="2036462"/>
              <a:chExt cx="3933835" cy="3942431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96F0582-942C-9241-BA5D-9D3014908B99}"/>
                  </a:ext>
                </a:extLst>
              </p:cNvPr>
              <p:cNvGrpSpPr/>
              <p:nvPr/>
            </p:nvGrpSpPr>
            <p:grpSpPr>
              <a:xfrm>
                <a:off x="3701184" y="2036462"/>
                <a:ext cx="3544274" cy="3942431"/>
                <a:chOff x="3457501" y="1412181"/>
                <a:chExt cx="3388679" cy="3647602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CDBA0896-90B8-AD4E-8621-AD7FB0EB0C52}"/>
                    </a:ext>
                  </a:extLst>
                </p:cNvPr>
                <p:cNvGrpSpPr/>
                <p:nvPr/>
              </p:nvGrpSpPr>
              <p:grpSpPr>
                <a:xfrm>
                  <a:off x="6172719" y="3255050"/>
                  <a:ext cx="673461" cy="723782"/>
                  <a:chOff x="11523183" y="3421684"/>
                  <a:chExt cx="673461" cy="723782"/>
                </a:xfrm>
              </p:grpSpPr>
              <p:sp>
                <p:nvSpPr>
                  <p:cNvPr id="68" name="Hexagon 24">
                    <a:extLst>
                      <a:ext uri="{FF2B5EF4-FFF2-40B4-BE49-F238E27FC236}">
                        <a16:creationId xmlns:a16="http://schemas.microsoft.com/office/drawing/2014/main" id="{EF5824AC-452F-2147-AC01-6EBCA42AF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498023" y="3446844"/>
                    <a:ext cx="723782" cy="6734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9" name="Hexagon 12">
                    <a:extLst>
                      <a:ext uri="{FF2B5EF4-FFF2-40B4-BE49-F238E27FC236}">
                        <a16:creationId xmlns:a16="http://schemas.microsoft.com/office/drawing/2014/main" id="{4C50AC96-3F7C-B24E-B72C-52FC2C2DC506}"/>
                      </a:ext>
                    </a:extLst>
                  </p:cNvPr>
                  <p:cNvSpPr txBox="1"/>
                  <p:nvPr/>
                </p:nvSpPr>
                <p:spPr>
                  <a:xfrm>
                    <a:off x="116347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多点</a:t>
                    </a: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988A6D97-7029-DF4D-B931-3D418FA1B429}"/>
                    </a:ext>
                  </a:extLst>
                </p:cNvPr>
                <p:cNvGrpSpPr/>
                <p:nvPr/>
              </p:nvGrpSpPr>
              <p:grpSpPr>
                <a:xfrm>
                  <a:off x="3457501" y="1412181"/>
                  <a:ext cx="3024028" cy="3647602"/>
                  <a:chOff x="8856658" y="1559199"/>
                  <a:chExt cx="3024028" cy="3647602"/>
                </a:xfrm>
              </p:grpSpPr>
              <p:grpSp>
                <p:nvGrpSpPr>
                  <p:cNvPr id="27" name="Group 11">
                    <a:extLst>
                      <a:ext uri="{FF2B5EF4-FFF2-40B4-BE49-F238E27FC236}">
                        <a16:creationId xmlns:a16="http://schemas.microsoft.com/office/drawing/2014/main" id="{313E9503-86BA-0940-BCCF-1DBF344196AC}"/>
                      </a:ext>
                    </a:extLst>
                  </p:cNvPr>
                  <p:cNvGrpSpPr/>
                  <p:nvPr/>
                </p:nvGrpSpPr>
                <p:grpSpPr>
                  <a:xfrm>
                    <a:off x="9637265" y="1559199"/>
                    <a:ext cx="1858689" cy="2566822"/>
                    <a:chOff x="7770525" y="3315775"/>
                    <a:chExt cx="1421819" cy="2201457"/>
                  </a:xfrm>
                </p:grpSpPr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5D9BEB1F-39EB-B646-9772-B6F0F43E9B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3315775"/>
                      <a:ext cx="540059" cy="620758"/>
                      <a:chOff x="1359912" y="1230"/>
                      <a:chExt cx="540059" cy="620758"/>
                    </a:xfrm>
                  </p:grpSpPr>
                  <p:sp>
                    <p:nvSpPr>
                      <p:cNvPr id="66" name="Hexagon 32">
                        <a:extLst>
                          <a:ext uri="{FF2B5EF4-FFF2-40B4-BE49-F238E27FC236}">
                            <a16:creationId xmlns:a16="http://schemas.microsoft.com/office/drawing/2014/main" id="{EBDA17FF-6401-6749-BCD8-705F56A2953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7" name="Hexagon 4">
                        <a:extLst>
                          <a:ext uri="{FF2B5EF4-FFF2-40B4-BE49-F238E27FC236}">
                            <a16:creationId xmlns:a16="http://schemas.microsoft.com/office/drawing/2014/main" id="{14B6C3C9-8899-DB49-8CBB-27DAB359A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头条</a:t>
                        </a:r>
                      </a:p>
                    </p:txBody>
                  </p:sp>
                </p:grpSp>
                <p:grpSp>
                  <p:nvGrpSpPr>
                    <p:cNvPr id="48" name="Group 13">
                      <a:extLst>
                        <a:ext uri="{FF2B5EF4-FFF2-40B4-BE49-F238E27FC236}">
                          <a16:creationId xmlns:a16="http://schemas.microsoft.com/office/drawing/2014/main" id="{500C0DE8-C10E-A44C-98A4-DBB75412B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8506" y="3315775"/>
                      <a:ext cx="540059" cy="620758"/>
                      <a:chOff x="776648" y="1230"/>
                      <a:chExt cx="540059" cy="620758"/>
                    </a:xfrm>
                  </p:grpSpPr>
                  <p:sp>
                    <p:nvSpPr>
                      <p:cNvPr id="64" name="Hexagon 30">
                        <a:extLst>
                          <a:ext uri="{FF2B5EF4-FFF2-40B4-BE49-F238E27FC236}">
                            <a16:creationId xmlns:a16="http://schemas.microsoft.com/office/drawing/2014/main" id="{55A71CD7-202E-A44F-AACD-90E01CFA005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36299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5" name="Hexagon 6">
                        <a:extLst>
                          <a:ext uri="{FF2B5EF4-FFF2-40B4-BE49-F238E27FC236}">
                            <a16:creationId xmlns:a16="http://schemas.microsoft.com/office/drawing/2014/main" id="{FEBE27FC-B91F-F64F-BA2F-9D163C0380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6223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易观</a:t>
                        </a:r>
                      </a:p>
                    </p:txBody>
                  </p:sp>
                </p:grpSp>
                <p:grpSp>
                  <p:nvGrpSpPr>
                    <p:cNvPr id="49" name="Group 14">
                      <a:extLst>
                        <a:ext uri="{FF2B5EF4-FFF2-40B4-BE49-F238E27FC236}">
                          <a16:creationId xmlns:a16="http://schemas.microsoft.com/office/drawing/2014/main" id="{9FC91B7E-ECC5-E747-89B7-F022DF8E19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3842675"/>
                      <a:ext cx="540059" cy="620758"/>
                      <a:chOff x="1067163" y="528130"/>
                      <a:chExt cx="540059" cy="620758"/>
                    </a:xfrm>
                  </p:grpSpPr>
                  <p:sp>
                    <p:nvSpPr>
                      <p:cNvPr id="62" name="Hexagon 28">
                        <a:extLst>
                          <a:ext uri="{FF2B5EF4-FFF2-40B4-BE49-F238E27FC236}">
                            <a16:creationId xmlns:a16="http://schemas.microsoft.com/office/drawing/2014/main" id="{126C0CBE-2AEC-894A-9168-AF21664748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3" name="Hexagon 8">
                        <a:extLst>
                          <a:ext uri="{FF2B5EF4-FFF2-40B4-BE49-F238E27FC236}">
                            <a16:creationId xmlns:a16="http://schemas.microsoft.com/office/drawing/2014/main" id="{F4FA709C-6362-8D48-A675-0C9569764D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腾讯</a:t>
                        </a:r>
                      </a:p>
                    </p:txBody>
                  </p:sp>
                </p:grpSp>
                <p:grpSp>
                  <p:nvGrpSpPr>
                    <p:cNvPr id="50" name="Group 15">
                      <a:extLst>
                        <a:ext uri="{FF2B5EF4-FFF2-40B4-BE49-F238E27FC236}">
                          <a16:creationId xmlns:a16="http://schemas.microsoft.com/office/drawing/2014/main" id="{036DA0FD-16CB-C246-BD50-142EB205F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2285" y="3842675"/>
                      <a:ext cx="540059" cy="620758"/>
                      <a:chOff x="1650427" y="528130"/>
                      <a:chExt cx="540059" cy="620758"/>
                    </a:xfrm>
                  </p:grpSpPr>
                  <p:sp>
                    <p:nvSpPr>
                      <p:cNvPr id="60" name="Hexagon 26">
                        <a:extLst>
                          <a:ext uri="{FF2B5EF4-FFF2-40B4-BE49-F238E27FC236}">
                            <a16:creationId xmlns:a16="http://schemas.microsoft.com/office/drawing/2014/main" id="{73079226-A7E9-3A48-BF2A-3CDA8F850A8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610078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Hexagon 10">
                        <a:extLst>
                          <a:ext uri="{FF2B5EF4-FFF2-40B4-BE49-F238E27FC236}">
                            <a16:creationId xmlns:a16="http://schemas.microsoft.com/office/drawing/2014/main" id="{C205DABB-6E9C-6E4F-99B9-FC3A02ACEB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34586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66725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京东</a:t>
                        </a:r>
                      </a:p>
                    </p:txBody>
                  </p:sp>
                </p:grpSp>
                <p:grpSp>
                  <p:nvGrpSpPr>
                    <p:cNvPr id="51" name="Group 17">
                      <a:extLst>
                        <a:ext uri="{FF2B5EF4-FFF2-40B4-BE49-F238E27FC236}">
                          <a16:creationId xmlns:a16="http://schemas.microsoft.com/office/drawing/2014/main" id="{2BF6907B-9E13-334D-B37A-FE24DC183C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4369574"/>
                      <a:ext cx="540059" cy="620758"/>
                      <a:chOff x="1359912" y="1055029"/>
                      <a:chExt cx="540059" cy="620758"/>
                    </a:xfrm>
                  </p:grpSpPr>
                  <p:sp>
                    <p:nvSpPr>
                      <p:cNvPr id="58" name="Hexagon 24">
                        <a:extLst>
                          <a:ext uri="{FF2B5EF4-FFF2-40B4-BE49-F238E27FC236}">
                            <a16:creationId xmlns:a16="http://schemas.microsoft.com/office/drawing/2014/main" id="{E97B015C-CCAA-6C4A-A29A-CE847FBA478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10953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9" name="Hexagon 12">
                        <a:extLst>
                          <a:ext uri="{FF2B5EF4-FFF2-40B4-BE49-F238E27FC236}">
                            <a16:creationId xmlns:a16="http://schemas.microsoft.com/office/drawing/2014/main" id="{A08F6BBD-D014-CC40-827C-1DC0BE508A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平安</a:t>
                        </a:r>
                      </a:p>
                    </p:txBody>
                  </p:sp>
                </p:grpSp>
                <p:grpSp>
                  <p:nvGrpSpPr>
                    <p:cNvPr id="52" name="Group 18">
                      <a:extLst>
                        <a:ext uri="{FF2B5EF4-FFF2-40B4-BE49-F238E27FC236}">
                          <a16:creationId xmlns:a16="http://schemas.microsoft.com/office/drawing/2014/main" id="{D32AF052-C917-C642-A325-D85F553D5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0525" y="4376494"/>
                      <a:ext cx="540059" cy="620758"/>
                      <a:chOff x="768667" y="1061949"/>
                      <a:chExt cx="540059" cy="620758"/>
                    </a:xfrm>
                  </p:grpSpPr>
                  <p:sp>
                    <p:nvSpPr>
                      <p:cNvPr id="56" name="Hexagon 22">
                        <a:extLst>
                          <a:ext uri="{FF2B5EF4-FFF2-40B4-BE49-F238E27FC236}">
                            <a16:creationId xmlns:a16="http://schemas.microsoft.com/office/drawing/2014/main" id="{3FAF28AA-4652-CC42-8877-6477CB5A680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28318" y="110229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7" name="Hexagon 14">
                        <a:extLst>
                          <a:ext uri="{FF2B5EF4-FFF2-40B4-BE49-F238E27FC236}">
                            <a16:creationId xmlns:a16="http://schemas.microsoft.com/office/drawing/2014/main" id="{1E12A5F6-CD40-B94D-9F2F-1B731C5967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3556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华为</a:t>
                        </a:r>
                        <a:endParaRPr lang="zh-CN" altLang="en-US" sz="120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" name="Group 19">
                      <a:extLst>
                        <a:ext uri="{FF2B5EF4-FFF2-40B4-BE49-F238E27FC236}">
                          <a16:creationId xmlns:a16="http://schemas.microsoft.com/office/drawing/2014/main" id="{2B8A1FAF-C28C-6A48-A04A-FD253C42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4896474"/>
                      <a:ext cx="540059" cy="620758"/>
                      <a:chOff x="1067163" y="1581929"/>
                      <a:chExt cx="540059" cy="620758"/>
                    </a:xfrm>
                  </p:grpSpPr>
                  <p:sp>
                    <p:nvSpPr>
                      <p:cNvPr id="54" name="Hexagon 20">
                        <a:extLst>
                          <a:ext uri="{FF2B5EF4-FFF2-40B4-BE49-F238E27FC236}">
                            <a16:creationId xmlns:a16="http://schemas.microsoft.com/office/drawing/2014/main" id="{45063432-7D96-F340-B389-391D314F0F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16222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5" name="Hexagon 16">
                        <a:extLst>
                          <a:ext uri="{FF2B5EF4-FFF2-40B4-BE49-F238E27FC236}">
                            <a16:creationId xmlns:a16="http://schemas.microsoft.com/office/drawing/2014/main" id="{DCDDFA6F-8A65-F243-8292-4BFAB77575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16786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陌陌</a:t>
                        </a:r>
                      </a:p>
                    </p:txBody>
                  </p:sp>
                </p:grpSp>
              </p:grpSp>
              <p:sp>
                <p:nvSpPr>
                  <p:cNvPr id="28" name="Hexagon 24">
                    <a:extLst>
                      <a:ext uri="{FF2B5EF4-FFF2-40B4-BE49-F238E27FC236}">
                        <a16:creationId xmlns:a16="http://schemas.microsoft.com/office/drawing/2014/main" id="{2A403862-914D-D841-A5E5-EB0F8BB13C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81066" y="342341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9" name="Hexagon 16">
                    <a:extLst>
                      <a:ext uri="{FF2B5EF4-FFF2-40B4-BE49-F238E27FC236}">
                        <a16:creationId xmlns:a16="http://schemas.microsoft.com/office/drawing/2014/main" id="{82002C64-B2F0-1648-97A0-D0A2BCA91C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61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观远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0" name="Hexagon 30">
                    <a:extLst>
                      <a:ext uri="{FF2B5EF4-FFF2-40B4-BE49-F238E27FC236}">
                        <a16:creationId xmlns:a16="http://schemas.microsoft.com/office/drawing/2014/main" id="{AD5C993A-222A-BE48-8D14-9550FAA437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67444" y="2181342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1" name="Hexagon 6">
                    <a:extLst>
                      <a:ext uri="{FF2B5EF4-FFF2-40B4-BE49-F238E27FC236}">
                        <a16:creationId xmlns:a16="http://schemas.microsoft.com/office/drawing/2014/main" id="{8F4E897F-704C-DC40-9CAD-50E07DAF9A9D}"/>
                      </a:ext>
                    </a:extLst>
                  </p:cNvPr>
                  <p:cNvSpPr txBox="1"/>
                  <p:nvPr/>
                </p:nvSpPr>
                <p:spPr>
                  <a:xfrm>
                    <a:off x="9404720" y="229536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阿里</a:t>
                    </a:r>
                  </a:p>
                </p:txBody>
              </p:sp>
              <p:sp>
                <p:nvSpPr>
                  <p:cNvPr id="32" name="Hexagon 24">
                    <a:extLst>
                      <a:ext uri="{FF2B5EF4-FFF2-40B4-BE49-F238E27FC236}">
                        <a16:creationId xmlns:a16="http://schemas.microsoft.com/office/drawing/2014/main" id="{F1DA2A76-B6F9-E040-8735-47367F6FBD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0440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33" name="Hexagon 16">
                    <a:extLst>
                      <a:ext uri="{FF2B5EF4-FFF2-40B4-BE49-F238E27FC236}">
                        <a16:creationId xmlns:a16="http://schemas.microsoft.com/office/drawing/2014/main" id="{82950B42-018A-BB49-B811-224904E975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0337" y="4135403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百度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4" name="Hexagon 22">
                    <a:extLst>
                      <a:ext uri="{FF2B5EF4-FFF2-40B4-BE49-F238E27FC236}">
                        <a16:creationId xmlns:a16="http://schemas.microsoft.com/office/drawing/2014/main" id="{9C7BF9B8-EB4A-9944-87FF-9501EE963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34750" y="3397910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5" name="Hexagon 14">
                    <a:extLst>
                      <a:ext uri="{FF2B5EF4-FFF2-40B4-BE49-F238E27FC236}">
                        <a16:creationId xmlns:a16="http://schemas.microsoft.com/office/drawing/2014/main" id="{4CCB06B8-BE6C-8E4E-AC9B-CCBB6710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9285398" y="348375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小米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" name="Hexagon 22">
                    <a:extLst>
                      <a:ext uri="{FF2B5EF4-FFF2-40B4-BE49-F238E27FC236}">
                        <a16:creationId xmlns:a16="http://schemas.microsoft.com/office/drawing/2014/main" id="{666F8E84-560E-5D4C-AE1B-A831567876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47766" y="280227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7" name="Hexagon 14">
                    <a:extLst>
                      <a:ext uri="{FF2B5EF4-FFF2-40B4-BE49-F238E27FC236}">
                        <a16:creationId xmlns:a16="http://schemas.microsoft.com/office/drawing/2014/main" id="{3BC29B48-B016-E64E-8FAD-4C44BED6FA05}"/>
                      </a:ext>
                    </a:extLst>
                  </p:cNvPr>
                  <p:cNvSpPr txBox="1"/>
                  <p:nvPr/>
                </p:nvSpPr>
                <p:spPr>
                  <a:xfrm>
                    <a:off x="8928560" y="2888115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滴滴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8" name="Hexagon 22">
                    <a:extLst>
                      <a:ext uri="{FF2B5EF4-FFF2-40B4-BE49-F238E27FC236}">
                        <a16:creationId xmlns:a16="http://schemas.microsoft.com/office/drawing/2014/main" id="{B61A4C98-801E-0844-AE9A-03BC816EFF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648608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9" name="Hexagon 14">
                    <a:extLst>
                      <a:ext uri="{FF2B5EF4-FFF2-40B4-BE49-F238E27FC236}">
                        <a16:creationId xmlns:a16="http://schemas.microsoft.com/office/drawing/2014/main" id="{6AE1B503-DBCA-B740-AE63-7A25D68FD281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109" y="411320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中移动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0" name="Hexagon 22">
                    <a:extLst>
                      <a:ext uri="{FF2B5EF4-FFF2-40B4-BE49-F238E27FC236}">
                        <a16:creationId xmlns:a16="http://schemas.microsoft.com/office/drawing/2014/main" id="{00BF5563-0886-604A-B82B-20F7752237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4064" y="4055015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1" name="Hexagon 14">
                    <a:extLst>
                      <a:ext uri="{FF2B5EF4-FFF2-40B4-BE49-F238E27FC236}">
                        <a16:creationId xmlns:a16="http://schemas.microsoft.com/office/drawing/2014/main" id="{F1AC0033-0CB0-C043-8AF0-2D9F2E4F65B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41293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荔枝</a:t>
                    </a: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E614EA29-E42C-994D-90F7-C5D7C43BE4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489" y="4865089"/>
                    <a:ext cx="1721450" cy="3417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贡献者公司分布</a:t>
                    </a:r>
                  </a:p>
                </p:txBody>
              </p:sp>
              <p:sp>
                <p:nvSpPr>
                  <p:cNvPr id="43" name="Hexagon 22">
                    <a:extLst>
                      <a:ext uri="{FF2B5EF4-FFF2-40B4-BE49-F238E27FC236}">
                        <a16:creationId xmlns:a16="http://schemas.microsoft.com/office/drawing/2014/main" id="{6AD8C565-20FA-5F49-ADB7-EB4390E2DB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65796" y="279678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4" name="Hexagon 12">
                    <a:extLst>
                      <a:ext uri="{FF2B5EF4-FFF2-40B4-BE49-F238E27FC236}">
                        <a16:creationId xmlns:a16="http://schemas.microsoft.com/office/drawing/2014/main" id="{459FC96B-042B-834A-8774-8163FFB737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2923481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altLang="zh-CN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360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5" name="Hexagon 22">
                    <a:extLst>
                      <a:ext uri="{FF2B5EF4-FFF2-40B4-BE49-F238E27FC236}">
                        <a16:creationId xmlns:a16="http://schemas.microsoft.com/office/drawing/2014/main" id="{34FE6D5C-CB5B-CF41-AF21-44DF7CA99B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76845" y="406619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46" name="Hexagon 14">
                    <a:extLst>
                      <a:ext uri="{FF2B5EF4-FFF2-40B4-BE49-F238E27FC236}">
                        <a16:creationId xmlns:a16="http://schemas.microsoft.com/office/drawing/2014/main" id="{36E6147C-ACD0-B445-9B2C-61DEEDC3A7A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862" y="413809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同程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95B80F55-3B81-004E-AA9E-DF489C8B3066}"/>
                  </a:ext>
                </a:extLst>
              </p:cNvPr>
              <p:cNvSpPr/>
              <p:nvPr/>
            </p:nvSpPr>
            <p:spPr>
              <a:xfrm rot="5400000">
                <a:off x="3289689" y="4050221"/>
                <a:ext cx="782284" cy="73841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4" name="Hexagon 14">
                <a:extLst>
                  <a:ext uri="{FF2B5EF4-FFF2-40B4-BE49-F238E27FC236}">
                    <a16:creationId xmlns:a16="http://schemas.microsoft.com/office/drawing/2014/main" id="{1A4108B2-B089-6F40-82D9-AAB3876FAF78}"/>
                  </a:ext>
                </a:extLst>
              </p:cNvPr>
              <p:cNvSpPr txBox="1"/>
              <p:nvPr/>
            </p:nvSpPr>
            <p:spPr>
              <a:xfrm>
                <a:off x="3395751" y="4149858"/>
                <a:ext cx="508276" cy="5384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快手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88B0882-A202-3647-BED5-A43813C865B5}"/>
              </a:ext>
            </a:extLst>
          </p:cNvPr>
          <p:cNvSpPr txBox="1"/>
          <p:nvPr/>
        </p:nvSpPr>
        <p:spPr>
          <a:xfrm>
            <a:off x="458905" y="853018"/>
            <a:ext cx="391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组织崇尚 “社区大于代码”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3F0D4F-4F6A-F34D-82D0-3257ADF1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5" y="1270505"/>
            <a:ext cx="3119060" cy="50856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4BE47A-5CA0-8C43-9679-0D2EF7AD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05" y="1582220"/>
            <a:ext cx="3651850" cy="19439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C818D205-0B16-824E-B258-EBB5A3B6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496" y="4093984"/>
            <a:ext cx="3660392" cy="19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28005" y="373337"/>
            <a:ext cx="502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的背景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89" name="AutoShape 30">
            <a:extLst>
              <a:ext uri="{FF2B5EF4-FFF2-40B4-BE49-F238E27FC236}">
                <a16:creationId xmlns:a16="http://schemas.microsoft.com/office/drawing/2014/main" id="{96B9EAC4-20F4-8B41-82FE-6264C99FEA76}"/>
              </a:ext>
            </a:extLst>
          </p:cNvPr>
          <p:cNvSpPr/>
          <p:nvPr/>
        </p:nvSpPr>
        <p:spPr bwMode="auto">
          <a:xfrm>
            <a:off x="7830079" y="2964531"/>
            <a:ext cx="242713" cy="325540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rgbClr val="0280D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3DCA02-FCF5-8946-9B82-53A8FDE5B4DD}"/>
              </a:ext>
            </a:extLst>
          </p:cNvPr>
          <p:cNvGrpSpPr/>
          <p:nvPr/>
        </p:nvGrpSpPr>
        <p:grpSpPr>
          <a:xfrm>
            <a:off x="1915335" y="1082881"/>
            <a:ext cx="8361329" cy="5446189"/>
            <a:chOff x="1915335" y="1082881"/>
            <a:chExt cx="8361329" cy="544618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1028BC3-1022-8446-987C-2BF4F322CD68}"/>
                </a:ext>
              </a:extLst>
            </p:cNvPr>
            <p:cNvGrpSpPr/>
            <p:nvPr/>
          </p:nvGrpSpPr>
          <p:grpSpPr>
            <a:xfrm>
              <a:off x="1915335" y="1082881"/>
              <a:ext cx="8361329" cy="5446189"/>
              <a:chOff x="1871531" y="1232089"/>
              <a:chExt cx="8361329" cy="5446189"/>
            </a:xfrm>
          </p:grpSpPr>
          <p:grpSp>
            <p:nvGrpSpPr>
              <p:cNvPr id="8" name="组合 191">
                <a:extLst>
                  <a:ext uri="{FF2B5EF4-FFF2-40B4-BE49-F238E27FC236}">
                    <a16:creationId xmlns:a16="http://schemas.microsoft.com/office/drawing/2014/main" id="{2381FC7A-8690-F542-855F-DA355ACEF2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764" y="1232089"/>
                <a:ext cx="8181096" cy="5446189"/>
                <a:chOff x="2246727" y="638282"/>
                <a:chExt cx="8630259" cy="6228573"/>
              </a:xfrm>
            </p:grpSpPr>
            <p:grpSp>
              <p:nvGrpSpPr>
                <p:cNvPr id="30" name="Group 4">
                  <a:extLst>
                    <a:ext uri="{FF2B5EF4-FFF2-40B4-BE49-F238E27FC236}">
                      <a16:creationId xmlns:a16="http://schemas.microsoft.com/office/drawing/2014/main" id="{6C056E11-BD61-9744-BE8B-E7B1E0F0AC1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650383" y="638282"/>
                  <a:ext cx="4899529" cy="5312452"/>
                  <a:chOff x="1513" y="36"/>
                  <a:chExt cx="2646" cy="2869"/>
                </a:xfrm>
              </p:grpSpPr>
              <p:sp>
                <p:nvSpPr>
                  <p:cNvPr id="79" name="Freeform 5">
                    <a:extLst>
                      <a:ext uri="{FF2B5EF4-FFF2-40B4-BE49-F238E27FC236}">
                        <a16:creationId xmlns:a16="http://schemas.microsoft.com/office/drawing/2014/main" id="{EDC03436-0EED-E946-A7D3-F9CE5D0CF83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4" y="36"/>
                    <a:ext cx="1079" cy="2575"/>
                  </a:xfrm>
                  <a:custGeom>
                    <a:avLst/>
                    <a:gdLst>
                      <a:gd name="T0" fmla="*/ 61 w 1007"/>
                      <a:gd name="T1" fmla="*/ 146 h 2288"/>
                      <a:gd name="T2" fmla="*/ 147 w 1007"/>
                      <a:gd name="T3" fmla="*/ 60 h 2288"/>
                      <a:gd name="T4" fmla="*/ 233 w 1007"/>
                      <a:gd name="T5" fmla="*/ 146 h 2288"/>
                      <a:gd name="T6" fmla="*/ 147 w 1007"/>
                      <a:gd name="T7" fmla="*/ 233 h 2288"/>
                      <a:gd name="T8" fmla="*/ 61 w 1007"/>
                      <a:gd name="T9" fmla="*/ 146 h 2288"/>
                      <a:gd name="T10" fmla="*/ 0 w 1007"/>
                      <a:gd name="T11" fmla="*/ 146 h 2288"/>
                      <a:gd name="T12" fmla="*/ 147 w 1007"/>
                      <a:gd name="T13" fmla="*/ 293 h 2288"/>
                      <a:gd name="T14" fmla="*/ 291 w 1007"/>
                      <a:gd name="T15" fmla="*/ 171 h 2288"/>
                      <a:gd name="T16" fmla="*/ 728 w 1007"/>
                      <a:gd name="T17" fmla="*/ 171 h 2288"/>
                      <a:gd name="T18" fmla="*/ 957 w 1007"/>
                      <a:gd name="T19" fmla="*/ 351 h 2288"/>
                      <a:gd name="T20" fmla="*/ 957 w 1007"/>
                      <a:gd name="T21" fmla="*/ 2288 h 2288"/>
                      <a:gd name="T22" fmla="*/ 1007 w 1007"/>
                      <a:gd name="T23" fmla="*/ 2288 h 2288"/>
                      <a:gd name="T24" fmla="*/ 1007 w 1007"/>
                      <a:gd name="T25" fmla="*/ 351 h 2288"/>
                      <a:gd name="T26" fmla="*/ 914 w 1007"/>
                      <a:gd name="T27" fmla="*/ 170 h 2288"/>
                      <a:gd name="T28" fmla="*/ 728 w 1007"/>
                      <a:gd name="T29" fmla="*/ 122 h 2288"/>
                      <a:gd name="T30" fmla="*/ 291 w 1007"/>
                      <a:gd name="T31" fmla="*/ 122 h 2288"/>
                      <a:gd name="T32" fmla="*/ 147 w 1007"/>
                      <a:gd name="T33" fmla="*/ 0 h 2288"/>
                      <a:gd name="T34" fmla="*/ 0 w 1007"/>
                      <a:gd name="T35" fmla="*/ 146 h 2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007" h="2288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9" y="293"/>
                          <a:pt x="279" y="240"/>
                          <a:pt x="291" y="171"/>
                        </a:cubicBezTo>
                        <a:cubicBezTo>
                          <a:pt x="728" y="171"/>
                          <a:pt x="728" y="171"/>
                          <a:pt x="728" y="171"/>
                        </a:cubicBezTo>
                        <a:cubicBezTo>
                          <a:pt x="797" y="171"/>
                          <a:pt x="957" y="189"/>
                          <a:pt x="957" y="351"/>
                        </a:cubicBezTo>
                        <a:cubicBezTo>
                          <a:pt x="957" y="2288"/>
                          <a:pt x="957" y="2288"/>
                          <a:pt x="957" y="2288"/>
                        </a:cubicBezTo>
                        <a:cubicBezTo>
                          <a:pt x="1007" y="2288"/>
                          <a:pt x="1007" y="2288"/>
                          <a:pt x="1007" y="2288"/>
                        </a:cubicBezTo>
                        <a:cubicBezTo>
                          <a:pt x="1007" y="351"/>
                          <a:pt x="1007" y="351"/>
                          <a:pt x="1007" y="351"/>
                        </a:cubicBezTo>
                        <a:cubicBezTo>
                          <a:pt x="1007" y="272"/>
                          <a:pt x="975" y="210"/>
                          <a:pt x="914" y="170"/>
                        </a:cubicBezTo>
                        <a:cubicBezTo>
                          <a:pt x="854" y="130"/>
                          <a:pt x="780" y="122"/>
                          <a:pt x="728" y="122"/>
                        </a:cubicBezTo>
                        <a:cubicBezTo>
                          <a:pt x="291" y="122"/>
                          <a:pt x="291" y="122"/>
                          <a:pt x="291" y="122"/>
                        </a:cubicBezTo>
                        <a:cubicBezTo>
                          <a:pt x="279" y="53"/>
                          <a:pt x="219" y="0"/>
                          <a:pt x="147" y="0"/>
                        </a:cubicBezTo>
                        <a:cubicBezTo>
                          <a:pt x="66" y="0"/>
                          <a:pt x="0" y="66"/>
                          <a:pt x="0" y="146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0" name="Freeform 7">
                    <a:extLst>
                      <a:ext uri="{FF2B5EF4-FFF2-40B4-BE49-F238E27FC236}">
                        <a16:creationId xmlns:a16="http://schemas.microsoft.com/office/drawing/2014/main" id="{8E045827-33C8-CB4D-A806-930598C7F9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869"/>
                    <a:ext cx="967" cy="1736"/>
                  </a:xfrm>
                  <a:custGeom>
                    <a:avLst/>
                    <a:gdLst>
                      <a:gd name="T0" fmla="*/ 61 w 912"/>
                      <a:gd name="T1" fmla="*/ 146 h 1520"/>
                      <a:gd name="T2" fmla="*/ 147 w 912"/>
                      <a:gd name="T3" fmla="*/ 60 h 1520"/>
                      <a:gd name="T4" fmla="*/ 233 w 912"/>
                      <a:gd name="T5" fmla="*/ 146 h 1520"/>
                      <a:gd name="T6" fmla="*/ 147 w 912"/>
                      <a:gd name="T7" fmla="*/ 232 h 1520"/>
                      <a:gd name="T8" fmla="*/ 61 w 912"/>
                      <a:gd name="T9" fmla="*/ 146 h 1520"/>
                      <a:gd name="T10" fmla="*/ 0 w 912"/>
                      <a:gd name="T11" fmla="*/ 146 h 1520"/>
                      <a:gd name="T12" fmla="*/ 147 w 912"/>
                      <a:gd name="T13" fmla="*/ 292 h 1520"/>
                      <a:gd name="T14" fmla="*/ 290 w 912"/>
                      <a:gd name="T15" fmla="*/ 174 h 1520"/>
                      <a:gd name="T16" fmla="*/ 673 w 912"/>
                      <a:gd name="T17" fmla="*/ 174 h 1520"/>
                      <a:gd name="T18" fmla="*/ 862 w 912"/>
                      <a:gd name="T19" fmla="*/ 317 h 1520"/>
                      <a:gd name="T20" fmla="*/ 862 w 912"/>
                      <a:gd name="T21" fmla="*/ 1520 h 1520"/>
                      <a:gd name="T22" fmla="*/ 912 w 912"/>
                      <a:gd name="T23" fmla="*/ 1520 h 1520"/>
                      <a:gd name="T24" fmla="*/ 912 w 912"/>
                      <a:gd name="T25" fmla="*/ 317 h 1520"/>
                      <a:gd name="T26" fmla="*/ 673 w 912"/>
                      <a:gd name="T27" fmla="*/ 125 h 1520"/>
                      <a:gd name="T28" fmla="*/ 292 w 912"/>
                      <a:gd name="T29" fmla="*/ 125 h 1520"/>
                      <a:gd name="T30" fmla="*/ 147 w 912"/>
                      <a:gd name="T31" fmla="*/ 0 h 1520"/>
                      <a:gd name="T32" fmla="*/ 0 w 912"/>
                      <a:gd name="T33" fmla="*/ 146 h 1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12" h="1520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2"/>
                          <a:pt x="147" y="232"/>
                        </a:cubicBezTo>
                        <a:cubicBezTo>
                          <a:pt x="99" y="232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2"/>
                          <a:pt x="147" y="292"/>
                        </a:cubicBezTo>
                        <a:cubicBezTo>
                          <a:pt x="218" y="292"/>
                          <a:pt x="277" y="241"/>
                          <a:pt x="290" y="174"/>
                        </a:cubicBezTo>
                        <a:cubicBezTo>
                          <a:pt x="673" y="174"/>
                          <a:pt x="673" y="174"/>
                          <a:pt x="673" y="174"/>
                        </a:cubicBezTo>
                        <a:cubicBezTo>
                          <a:pt x="844" y="174"/>
                          <a:pt x="862" y="274"/>
                          <a:pt x="862" y="317"/>
                        </a:cubicBezTo>
                        <a:cubicBezTo>
                          <a:pt x="862" y="1520"/>
                          <a:pt x="862" y="1520"/>
                          <a:pt x="862" y="1520"/>
                        </a:cubicBezTo>
                        <a:cubicBezTo>
                          <a:pt x="912" y="1520"/>
                          <a:pt x="912" y="1520"/>
                          <a:pt x="912" y="1520"/>
                        </a:cubicBezTo>
                        <a:cubicBezTo>
                          <a:pt x="912" y="317"/>
                          <a:pt x="912" y="317"/>
                          <a:pt x="912" y="317"/>
                        </a:cubicBezTo>
                        <a:cubicBezTo>
                          <a:pt x="912" y="199"/>
                          <a:pt x="820" y="125"/>
                          <a:pt x="673" y="125"/>
                        </a:cubicBezTo>
                        <a:cubicBezTo>
                          <a:pt x="292" y="125"/>
                          <a:pt x="292" y="125"/>
                          <a:pt x="292" y="125"/>
                        </a:cubicBezTo>
                        <a:cubicBezTo>
                          <a:pt x="281" y="54"/>
                          <a:pt x="220" y="0"/>
                          <a:pt x="147" y="0"/>
                        </a:cubicBezTo>
                        <a:cubicBezTo>
                          <a:pt x="66" y="0"/>
                          <a:pt x="0" y="65"/>
                          <a:pt x="0" y="146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1" name="Freeform 9">
                    <a:extLst>
                      <a:ext uri="{FF2B5EF4-FFF2-40B4-BE49-F238E27FC236}">
                        <a16:creationId xmlns:a16="http://schemas.microsoft.com/office/drawing/2014/main" id="{B8457147-6342-774D-B895-55EC2104B6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1716"/>
                    <a:ext cx="866" cy="892"/>
                  </a:xfrm>
                  <a:custGeom>
                    <a:avLst/>
                    <a:gdLst>
                      <a:gd name="T0" fmla="*/ 61 w 823"/>
                      <a:gd name="T1" fmla="*/ 147 h 774"/>
                      <a:gd name="T2" fmla="*/ 147 w 823"/>
                      <a:gd name="T3" fmla="*/ 60 h 774"/>
                      <a:gd name="T4" fmla="*/ 233 w 823"/>
                      <a:gd name="T5" fmla="*/ 147 h 774"/>
                      <a:gd name="T6" fmla="*/ 147 w 823"/>
                      <a:gd name="T7" fmla="*/ 233 h 774"/>
                      <a:gd name="T8" fmla="*/ 61 w 823"/>
                      <a:gd name="T9" fmla="*/ 147 h 774"/>
                      <a:gd name="T10" fmla="*/ 0 w 823"/>
                      <a:gd name="T11" fmla="*/ 147 h 774"/>
                      <a:gd name="T12" fmla="*/ 147 w 823"/>
                      <a:gd name="T13" fmla="*/ 293 h 774"/>
                      <a:gd name="T14" fmla="*/ 289 w 823"/>
                      <a:gd name="T15" fmla="*/ 180 h 774"/>
                      <a:gd name="T16" fmla="*/ 581 w 823"/>
                      <a:gd name="T17" fmla="*/ 180 h 774"/>
                      <a:gd name="T18" fmla="*/ 774 w 823"/>
                      <a:gd name="T19" fmla="*/ 330 h 774"/>
                      <a:gd name="T20" fmla="*/ 774 w 823"/>
                      <a:gd name="T21" fmla="*/ 774 h 774"/>
                      <a:gd name="T22" fmla="*/ 823 w 823"/>
                      <a:gd name="T23" fmla="*/ 774 h 774"/>
                      <a:gd name="T24" fmla="*/ 823 w 823"/>
                      <a:gd name="T25" fmla="*/ 330 h 774"/>
                      <a:gd name="T26" fmla="*/ 778 w 823"/>
                      <a:gd name="T27" fmla="*/ 203 h 774"/>
                      <a:gd name="T28" fmla="*/ 581 w 823"/>
                      <a:gd name="T29" fmla="*/ 131 h 774"/>
                      <a:gd name="T30" fmla="*/ 292 w 823"/>
                      <a:gd name="T31" fmla="*/ 131 h 774"/>
                      <a:gd name="T32" fmla="*/ 147 w 823"/>
                      <a:gd name="T33" fmla="*/ 0 h 774"/>
                      <a:gd name="T34" fmla="*/ 0 w 823"/>
                      <a:gd name="T35" fmla="*/ 147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3" h="774">
                        <a:moveTo>
                          <a:pt x="61" y="147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7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7"/>
                        </a:cubicBezTo>
                        <a:moveTo>
                          <a:pt x="0" y="147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6" y="293"/>
                          <a:pt x="274" y="245"/>
                          <a:pt x="289" y="180"/>
                        </a:cubicBezTo>
                        <a:cubicBezTo>
                          <a:pt x="581" y="180"/>
                          <a:pt x="581" y="180"/>
                          <a:pt x="581" y="180"/>
                        </a:cubicBezTo>
                        <a:cubicBezTo>
                          <a:pt x="653" y="180"/>
                          <a:pt x="774" y="200"/>
                          <a:pt x="774" y="330"/>
                        </a:cubicBezTo>
                        <a:cubicBezTo>
                          <a:pt x="774" y="774"/>
                          <a:pt x="774" y="774"/>
                          <a:pt x="774" y="774"/>
                        </a:cubicBezTo>
                        <a:cubicBezTo>
                          <a:pt x="823" y="774"/>
                          <a:pt x="823" y="774"/>
                          <a:pt x="823" y="774"/>
                        </a:cubicBezTo>
                        <a:cubicBezTo>
                          <a:pt x="823" y="330"/>
                          <a:pt x="823" y="330"/>
                          <a:pt x="823" y="330"/>
                        </a:cubicBezTo>
                        <a:cubicBezTo>
                          <a:pt x="823" y="295"/>
                          <a:pt x="815" y="245"/>
                          <a:pt x="778" y="203"/>
                        </a:cubicBezTo>
                        <a:cubicBezTo>
                          <a:pt x="737" y="155"/>
                          <a:pt x="671" y="131"/>
                          <a:pt x="581" y="131"/>
                        </a:cubicBezTo>
                        <a:cubicBezTo>
                          <a:pt x="292" y="131"/>
                          <a:pt x="292" y="131"/>
                          <a:pt x="292" y="131"/>
                        </a:cubicBezTo>
                        <a:cubicBezTo>
                          <a:pt x="285" y="58"/>
                          <a:pt x="222" y="0"/>
                          <a:pt x="147" y="0"/>
                        </a:cubicBezTo>
                        <a:cubicBezTo>
                          <a:pt x="66" y="0"/>
                          <a:pt x="0" y="66"/>
                          <a:pt x="0" y="147"/>
                        </a:cubicBezTo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>
                      <a:solidFill>
                        <a:srgbClr val="FF9A00"/>
                      </a:solidFill>
                      <a:highlight>
                        <a:srgbClr val="FF9A00"/>
                      </a:highlight>
                    </a:endParaRPr>
                  </a:p>
                </p:txBody>
              </p:sp>
              <p:sp>
                <p:nvSpPr>
                  <p:cNvPr id="82" name="Freeform 11">
                    <a:extLst>
                      <a:ext uri="{FF2B5EF4-FFF2-40B4-BE49-F238E27FC236}">
                        <a16:creationId xmlns:a16="http://schemas.microsoft.com/office/drawing/2014/main" id="{C3B77B41-DC3A-8A41-98A5-0445C3E396D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06" y="260"/>
                    <a:ext cx="1029" cy="2345"/>
                  </a:xfrm>
                  <a:custGeom>
                    <a:avLst/>
                    <a:gdLst>
                      <a:gd name="T0" fmla="*/ 689 w 921"/>
                      <a:gd name="T1" fmla="*/ 146 h 1890"/>
                      <a:gd name="T2" fmla="*/ 775 w 921"/>
                      <a:gd name="T3" fmla="*/ 60 h 1890"/>
                      <a:gd name="T4" fmla="*/ 861 w 921"/>
                      <a:gd name="T5" fmla="*/ 146 h 1890"/>
                      <a:gd name="T6" fmla="*/ 775 w 921"/>
                      <a:gd name="T7" fmla="*/ 232 h 1890"/>
                      <a:gd name="T8" fmla="*/ 689 w 921"/>
                      <a:gd name="T9" fmla="*/ 146 h 1890"/>
                      <a:gd name="T10" fmla="*/ 632 w 921"/>
                      <a:gd name="T11" fmla="*/ 115 h 1890"/>
                      <a:gd name="T12" fmla="*/ 252 w 921"/>
                      <a:gd name="T13" fmla="*/ 115 h 1890"/>
                      <a:gd name="T14" fmla="*/ 7 w 921"/>
                      <a:gd name="T15" fmla="*/ 294 h 1890"/>
                      <a:gd name="T16" fmla="*/ 7 w 921"/>
                      <a:gd name="T17" fmla="*/ 1890 h 1890"/>
                      <a:gd name="T18" fmla="*/ 56 w 921"/>
                      <a:gd name="T19" fmla="*/ 1890 h 1890"/>
                      <a:gd name="T20" fmla="*/ 56 w 921"/>
                      <a:gd name="T21" fmla="*/ 298 h 1890"/>
                      <a:gd name="T22" fmla="*/ 252 w 921"/>
                      <a:gd name="T23" fmla="*/ 165 h 1890"/>
                      <a:gd name="T24" fmla="*/ 630 w 921"/>
                      <a:gd name="T25" fmla="*/ 165 h 1890"/>
                      <a:gd name="T26" fmla="*/ 775 w 921"/>
                      <a:gd name="T27" fmla="*/ 292 h 1890"/>
                      <a:gd name="T28" fmla="*/ 921 w 921"/>
                      <a:gd name="T29" fmla="*/ 146 h 1890"/>
                      <a:gd name="T30" fmla="*/ 775 w 921"/>
                      <a:gd name="T31" fmla="*/ 0 h 1890"/>
                      <a:gd name="T32" fmla="*/ 632 w 921"/>
                      <a:gd name="T33" fmla="*/ 115 h 18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21" h="1890">
                        <a:moveTo>
                          <a:pt x="689" y="146"/>
                        </a:moveTo>
                        <a:cubicBezTo>
                          <a:pt x="689" y="99"/>
                          <a:pt x="728" y="60"/>
                          <a:pt x="775" y="60"/>
                        </a:cubicBezTo>
                        <a:cubicBezTo>
                          <a:pt x="823" y="60"/>
                          <a:pt x="861" y="99"/>
                          <a:pt x="861" y="146"/>
                        </a:cubicBezTo>
                        <a:cubicBezTo>
                          <a:pt x="861" y="194"/>
                          <a:pt x="823" y="232"/>
                          <a:pt x="775" y="232"/>
                        </a:cubicBezTo>
                        <a:cubicBezTo>
                          <a:pt x="728" y="232"/>
                          <a:pt x="689" y="194"/>
                          <a:pt x="689" y="146"/>
                        </a:cubicBezTo>
                        <a:moveTo>
                          <a:pt x="632" y="115"/>
                        </a:moveTo>
                        <a:cubicBezTo>
                          <a:pt x="252" y="115"/>
                          <a:pt x="252" y="115"/>
                          <a:pt x="252" y="115"/>
                        </a:cubicBezTo>
                        <a:cubicBezTo>
                          <a:pt x="87" y="115"/>
                          <a:pt x="16" y="167"/>
                          <a:pt x="7" y="294"/>
                        </a:cubicBezTo>
                        <a:cubicBezTo>
                          <a:pt x="0" y="394"/>
                          <a:pt x="7" y="1829"/>
                          <a:pt x="7" y="1890"/>
                        </a:cubicBezTo>
                        <a:cubicBezTo>
                          <a:pt x="56" y="1890"/>
                          <a:pt x="56" y="1890"/>
                          <a:pt x="56" y="1890"/>
                        </a:cubicBezTo>
                        <a:cubicBezTo>
                          <a:pt x="56" y="1875"/>
                          <a:pt x="50" y="395"/>
                          <a:pt x="56" y="298"/>
                        </a:cubicBezTo>
                        <a:cubicBezTo>
                          <a:pt x="61" y="227"/>
                          <a:pt x="80" y="165"/>
                          <a:pt x="252" y="165"/>
                        </a:cubicBezTo>
                        <a:cubicBezTo>
                          <a:pt x="630" y="165"/>
                          <a:pt x="630" y="165"/>
                          <a:pt x="630" y="165"/>
                        </a:cubicBezTo>
                        <a:cubicBezTo>
                          <a:pt x="639" y="236"/>
                          <a:pt x="701" y="292"/>
                          <a:pt x="775" y="292"/>
                        </a:cubicBezTo>
                        <a:cubicBezTo>
                          <a:pt x="856" y="292"/>
                          <a:pt x="921" y="227"/>
                          <a:pt x="921" y="146"/>
                        </a:cubicBezTo>
                        <a:cubicBezTo>
                          <a:pt x="921" y="65"/>
                          <a:pt x="856" y="0"/>
                          <a:pt x="775" y="0"/>
                        </a:cubicBezTo>
                        <a:cubicBezTo>
                          <a:pt x="705" y="0"/>
                          <a:pt x="646" y="49"/>
                          <a:pt x="632" y="115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3" name="Freeform 13">
                    <a:extLst>
                      <a:ext uri="{FF2B5EF4-FFF2-40B4-BE49-F238E27FC236}">
                        <a16:creationId xmlns:a16="http://schemas.microsoft.com/office/drawing/2014/main" id="{91075DAB-C510-E246-A089-4DF1133180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011" y="1167"/>
                    <a:ext cx="940" cy="1434"/>
                  </a:xfrm>
                  <a:custGeom>
                    <a:avLst/>
                    <a:gdLst>
                      <a:gd name="T0" fmla="*/ 590 w 822"/>
                      <a:gd name="T1" fmla="*/ 147 h 1135"/>
                      <a:gd name="T2" fmla="*/ 676 w 822"/>
                      <a:gd name="T3" fmla="*/ 60 h 1135"/>
                      <a:gd name="T4" fmla="*/ 762 w 822"/>
                      <a:gd name="T5" fmla="*/ 147 h 1135"/>
                      <a:gd name="T6" fmla="*/ 676 w 822"/>
                      <a:gd name="T7" fmla="*/ 233 h 1135"/>
                      <a:gd name="T8" fmla="*/ 590 w 822"/>
                      <a:gd name="T9" fmla="*/ 147 h 1135"/>
                      <a:gd name="T10" fmla="*/ 532 w 822"/>
                      <a:gd name="T11" fmla="*/ 122 h 1135"/>
                      <a:gd name="T12" fmla="*/ 202 w 822"/>
                      <a:gd name="T13" fmla="*/ 119 h 1135"/>
                      <a:gd name="T14" fmla="*/ 0 w 822"/>
                      <a:gd name="T15" fmla="*/ 333 h 1135"/>
                      <a:gd name="T16" fmla="*/ 0 w 822"/>
                      <a:gd name="T17" fmla="*/ 1135 h 1135"/>
                      <a:gd name="T18" fmla="*/ 49 w 822"/>
                      <a:gd name="T19" fmla="*/ 1135 h 1135"/>
                      <a:gd name="T20" fmla="*/ 49 w 822"/>
                      <a:gd name="T21" fmla="*/ 333 h 1135"/>
                      <a:gd name="T22" fmla="*/ 202 w 822"/>
                      <a:gd name="T23" fmla="*/ 168 h 1135"/>
                      <a:gd name="T24" fmla="*/ 532 w 822"/>
                      <a:gd name="T25" fmla="*/ 171 h 1135"/>
                      <a:gd name="T26" fmla="*/ 676 w 822"/>
                      <a:gd name="T27" fmla="*/ 293 h 1135"/>
                      <a:gd name="T28" fmla="*/ 822 w 822"/>
                      <a:gd name="T29" fmla="*/ 147 h 1135"/>
                      <a:gd name="T30" fmla="*/ 676 w 822"/>
                      <a:gd name="T31" fmla="*/ 0 h 1135"/>
                      <a:gd name="T32" fmla="*/ 532 w 822"/>
                      <a:gd name="T33" fmla="*/ 122 h 1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22" h="1135">
                        <a:moveTo>
                          <a:pt x="590" y="147"/>
                        </a:moveTo>
                        <a:cubicBezTo>
                          <a:pt x="590" y="99"/>
                          <a:pt x="628" y="60"/>
                          <a:pt x="676" y="60"/>
                        </a:cubicBezTo>
                        <a:cubicBezTo>
                          <a:pt x="723" y="60"/>
                          <a:pt x="762" y="99"/>
                          <a:pt x="762" y="147"/>
                        </a:cubicBezTo>
                        <a:cubicBezTo>
                          <a:pt x="762" y="194"/>
                          <a:pt x="723" y="233"/>
                          <a:pt x="676" y="233"/>
                        </a:cubicBezTo>
                        <a:cubicBezTo>
                          <a:pt x="628" y="233"/>
                          <a:pt x="590" y="194"/>
                          <a:pt x="590" y="147"/>
                        </a:cubicBezTo>
                        <a:moveTo>
                          <a:pt x="532" y="122"/>
                        </a:moveTo>
                        <a:cubicBezTo>
                          <a:pt x="462" y="121"/>
                          <a:pt x="282" y="119"/>
                          <a:pt x="202" y="119"/>
                        </a:cubicBezTo>
                        <a:cubicBezTo>
                          <a:pt x="90" y="119"/>
                          <a:pt x="0" y="236"/>
                          <a:pt x="0" y="333"/>
                        </a:cubicBezTo>
                        <a:cubicBezTo>
                          <a:pt x="0" y="1135"/>
                          <a:pt x="0" y="1135"/>
                          <a:pt x="0" y="1135"/>
                        </a:cubicBezTo>
                        <a:cubicBezTo>
                          <a:pt x="49" y="1135"/>
                          <a:pt x="49" y="1135"/>
                          <a:pt x="49" y="1135"/>
                        </a:cubicBezTo>
                        <a:cubicBezTo>
                          <a:pt x="49" y="333"/>
                          <a:pt x="49" y="333"/>
                          <a:pt x="49" y="333"/>
                        </a:cubicBezTo>
                        <a:cubicBezTo>
                          <a:pt x="49" y="268"/>
                          <a:pt x="115" y="168"/>
                          <a:pt x="202" y="168"/>
                        </a:cubicBezTo>
                        <a:cubicBezTo>
                          <a:pt x="282" y="168"/>
                          <a:pt x="462" y="170"/>
                          <a:pt x="532" y="171"/>
                        </a:cubicBezTo>
                        <a:cubicBezTo>
                          <a:pt x="543" y="240"/>
                          <a:pt x="604" y="293"/>
                          <a:pt x="676" y="293"/>
                        </a:cubicBezTo>
                        <a:cubicBezTo>
                          <a:pt x="757" y="293"/>
                          <a:pt x="822" y="227"/>
                          <a:pt x="822" y="147"/>
                        </a:cubicBezTo>
                        <a:cubicBezTo>
                          <a:pt x="822" y="66"/>
                          <a:pt x="757" y="0"/>
                          <a:pt x="676" y="0"/>
                        </a:cubicBezTo>
                        <a:cubicBezTo>
                          <a:pt x="604" y="0"/>
                          <a:pt x="544" y="53"/>
                          <a:pt x="532" y="122"/>
                        </a:cubicBezTo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4" name="Freeform 15">
                    <a:extLst>
                      <a:ext uri="{FF2B5EF4-FFF2-40B4-BE49-F238E27FC236}">
                        <a16:creationId xmlns:a16="http://schemas.microsoft.com/office/drawing/2014/main" id="{1DD3234B-F05E-7E41-A4C3-5F23879C5E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13" y="2608"/>
                    <a:ext cx="1142" cy="287"/>
                  </a:xfrm>
                  <a:custGeom>
                    <a:avLst/>
                    <a:gdLst>
                      <a:gd name="T0" fmla="*/ 1087 w 1142"/>
                      <a:gd name="T1" fmla="*/ 0 h 287"/>
                      <a:gd name="T2" fmla="*/ 0 w 1142"/>
                      <a:gd name="T3" fmla="*/ 287 h 287"/>
                      <a:gd name="T4" fmla="*/ 335 w 1142"/>
                      <a:gd name="T5" fmla="*/ 287 h 287"/>
                      <a:gd name="T6" fmla="*/ 1142 w 1142"/>
                      <a:gd name="T7" fmla="*/ 0 h 287"/>
                      <a:gd name="T8" fmla="*/ 1087 w 1142"/>
                      <a:gd name="T9" fmla="*/ 0 h 2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2" h="287">
                        <a:moveTo>
                          <a:pt x="1087" y="0"/>
                        </a:moveTo>
                        <a:lnTo>
                          <a:pt x="0" y="287"/>
                        </a:lnTo>
                        <a:lnTo>
                          <a:pt x="335" y="287"/>
                        </a:lnTo>
                        <a:lnTo>
                          <a:pt x="1142" y="0"/>
                        </a:lnTo>
                        <a:lnTo>
                          <a:pt x="1087" y="0"/>
                        </a:lnTo>
                        <a:close/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5" name="Freeform 17">
                    <a:extLst>
                      <a:ext uri="{FF2B5EF4-FFF2-40B4-BE49-F238E27FC236}">
                        <a16:creationId xmlns:a16="http://schemas.microsoft.com/office/drawing/2014/main" id="{631EDAA2-5CFA-8C40-84A5-2D0B272EAF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8" y="2605"/>
                    <a:ext cx="668" cy="295"/>
                  </a:xfrm>
                  <a:custGeom>
                    <a:avLst/>
                    <a:gdLst>
                      <a:gd name="T0" fmla="*/ 611 w 668"/>
                      <a:gd name="T1" fmla="*/ 0 h 295"/>
                      <a:gd name="T2" fmla="*/ 0 w 668"/>
                      <a:gd name="T3" fmla="*/ 295 h 295"/>
                      <a:gd name="T4" fmla="*/ 344 w 668"/>
                      <a:gd name="T5" fmla="*/ 295 h 295"/>
                      <a:gd name="T6" fmla="*/ 668 w 668"/>
                      <a:gd name="T7" fmla="*/ 0 h 295"/>
                      <a:gd name="T8" fmla="*/ 611 w 668"/>
                      <a:gd name="T9" fmla="*/ 0 h 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5">
                        <a:moveTo>
                          <a:pt x="611" y="0"/>
                        </a:moveTo>
                        <a:lnTo>
                          <a:pt x="0" y="295"/>
                        </a:lnTo>
                        <a:lnTo>
                          <a:pt x="344" y="295"/>
                        </a:lnTo>
                        <a:lnTo>
                          <a:pt x="668" y="0"/>
                        </a:lnTo>
                        <a:lnTo>
                          <a:pt x="611" y="0"/>
                        </a:lnTo>
                        <a:close/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6" name="Freeform 11">
                    <a:extLst>
                      <a:ext uri="{FF2B5EF4-FFF2-40B4-BE49-F238E27FC236}">
                        <a16:creationId xmlns:a16="http://schemas.microsoft.com/office/drawing/2014/main" id="{A7621AFE-25F3-6048-A2B9-C3C94FC3E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62" y="2611"/>
                    <a:ext cx="340" cy="289"/>
                  </a:xfrm>
                  <a:custGeom>
                    <a:avLst/>
                    <a:gdLst>
                      <a:gd name="T0" fmla="*/ 145 w 340"/>
                      <a:gd name="T1" fmla="*/ 0 h 289"/>
                      <a:gd name="T2" fmla="*/ 0 w 340"/>
                      <a:gd name="T3" fmla="*/ 289 h 289"/>
                      <a:gd name="T4" fmla="*/ 340 w 340"/>
                      <a:gd name="T5" fmla="*/ 289 h 289"/>
                      <a:gd name="T6" fmla="*/ 201 w 340"/>
                      <a:gd name="T7" fmla="*/ 0 h 289"/>
                      <a:gd name="T8" fmla="*/ 145 w 3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0" h="289">
                        <a:moveTo>
                          <a:pt x="145" y="0"/>
                        </a:moveTo>
                        <a:lnTo>
                          <a:pt x="0" y="289"/>
                        </a:lnTo>
                        <a:lnTo>
                          <a:pt x="340" y="289"/>
                        </a:lnTo>
                        <a:lnTo>
                          <a:pt x="201" y="0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7" name="Freeform 21">
                    <a:extLst>
                      <a:ext uri="{FF2B5EF4-FFF2-40B4-BE49-F238E27FC236}">
                        <a16:creationId xmlns:a16="http://schemas.microsoft.com/office/drawing/2014/main" id="{5B3F45A7-4124-2743-95E6-26564B3F96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14" y="2605"/>
                    <a:ext cx="668" cy="298"/>
                  </a:xfrm>
                  <a:custGeom>
                    <a:avLst/>
                    <a:gdLst>
                      <a:gd name="T0" fmla="*/ 0 w 668"/>
                      <a:gd name="T1" fmla="*/ 0 h 298"/>
                      <a:gd name="T2" fmla="*/ 328 w 668"/>
                      <a:gd name="T3" fmla="*/ 298 h 298"/>
                      <a:gd name="T4" fmla="*/ 668 w 668"/>
                      <a:gd name="T5" fmla="*/ 298 h 298"/>
                      <a:gd name="T6" fmla="*/ 55 w 668"/>
                      <a:gd name="T7" fmla="*/ 0 h 298"/>
                      <a:gd name="T8" fmla="*/ 0 w 668"/>
                      <a:gd name="T9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8">
                        <a:moveTo>
                          <a:pt x="0" y="0"/>
                        </a:moveTo>
                        <a:lnTo>
                          <a:pt x="328" y="298"/>
                        </a:lnTo>
                        <a:lnTo>
                          <a:pt x="668" y="298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8" name="Freeform 23">
                    <a:extLst>
                      <a:ext uri="{FF2B5EF4-FFF2-40B4-BE49-F238E27FC236}">
                        <a16:creationId xmlns:a16="http://schemas.microsoft.com/office/drawing/2014/main" id="{E01118B0-2564-CB42-B762-E008500542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1" y="2601"/>
                    <a:ext cx="1148" cy="304"/>
                  </a:xfrm>
                  <a:custGeom>
                    <a:avLst/>
                    <a:gdLst>
                      <a:gd name="T0" fmla="*/ 0 w 1148"/>
                      <a:gd name="T1" fmla="*/ 0 h 304"/>
                      <a:gd name="T2" fmla="*/ 804 w 1148"/>
                      <a:gd name="T3" fmla="*/ 304 h 304"/>
                      <a:gd name="T4" fmla="*/ 1148 w 1148"/>
                      <a:gd name="T5" fmla="*/ 304 h 304"/>
                      <a:gd name="T6" fmla="*/ 55 w 1148"/>
                      <a:gd name="T7" fmla="*/ 0 h 304"/>
                      <a:gd name="T8" fmla="*/ 0 w 1148"/>
                      <a:gd name="T9" fmla="*/ 0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8" h="304">
                        <a:moveTo>
                          <a:pt x="0" y="0"/>
                        </a:moveTo>
                        <a:lnTo>
                          <a:pt x="804" y="304"/>
                        </a:lnTo>
                        <a:lnTo>
                          <a:pt x="1148" y="304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31" name="Rectangle 37">
                  <a:extLst>
                    <a:ext uri="{FF2B5EF4-FFF2-40B4-BE49-F238E27FC236}">
                      <a16:creationId xmlns:a16="http://schemas.microsoft.com/office/drawing/2014/main" id="{FD441FF1-3551-6F4A-80A0-CC05EFD2C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6696524" y="6077003"/>
                  <a:ext cx="905256" cy="635011"/>
                </a:xfrm>
                <a:prstGeom prst="rect">
                  <a:avLst/>
                </a:prstGeom>
                <a:solidFill>
                  <a:srgbClr val="0280D5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2" name="Rectangle 38">
                  <a:extLst>
                    <a:ext uri="{FF2B5EF4-FFF2-40B4-BE49-F238E27FC236}">
                      <a16:creationId xmlns:a16="http://schemas.microsoft.com/office/drawing/2014/main" id="{527C6C6E-E722-C046-A17C-36F5BD5EE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5630482" y="6080957"/>
                  <a:ext cx="924517" cy="629569"/>
                </a:xfrm>
                <a:prstGeom prst="rect">
                  <a:avLst/>
                </a:prstGeom>
                <a:solidFill>
                  <a:srgbClr val="95B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3" name="Rectangle 39">
                  <a:extLst>
                    <a:ext uri="{FF2B5EF4-FFF2-40B4-BE49-F238E27FC236}">
                      <a16:creationId xmlns:a16="http://schemas.microsoft.com/office/drawing/2014/main" id="{F39B41BD-75F0-6540-BF88-7C64B526D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3495111" y="6090214"/>
                  <a:ext cx="924517" cy="611056"/>
                </a:xfrm>
                <a:prstGeom prst="rect">
                  <a:avLst/>
                </a:prstGeom>
                <a:solidFill>
                  <a:srgbClr val="FF9A0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 dirty="0"/>
                </a:p>
              </p:txBody>
            </p:sp>
            <p:sp>
              <p:nvSpPr>
                <p:cNvPr id="34" name="Rectangle 38">
                  <a:extLst>
                    <a:ext uri="{FF2B5EF4-FFF2-40B4-BE49-F238E27FC236}">
                      <a16:creationId xmlns:a16="http://schemas.microsoft.com/office/drawing/2014/main" id="{C08D86DE-9FD2-4246-84CC-08BC586F7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74533" y="6073299"/>
                  <a:ext cx="914399" cy="633276"/>
                </a:xfrm>
                <a:prstGeom prst="rect">
                  <a:avLst/>
                </a:prstGeom>
                <a:solidFill>
                  <a:srgbClr val="7DDBDA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DCC60F03-9BDD-7642-80FD-0E664A451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768794" y="6085737"/>
                  <a:ext cx="916119" cy="6461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grpSp>
              <p:nvGrpSpPr>
                <p:cNvPr id="36" name="Group 26">
                  <a:extLst>
                    <a:ext uri="{FF2B5EF4-FFF2-40B4-BE49-F238E27FC236}">
                      <a16:creationId xmlns:a16="http://schemas.microsoft.com/office/drawing/2014/main" id="{B07E7F6F-6AAC-E44B-9C5A-F2409054EB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3739667" y="6266672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75" name="Oval 136">
                    <a:extLst>
                      <a:ext uri="{FF2B5EF4-FFF2-40B4-BE49-F238E27FC236}">
                        <a16:creationId xmlns:a16="http://schemas.microsoft.com/office/drawing/2014/main" id="{D443E82C-1F98-E749-8B53-D42E602923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" name="Freeform 137">
                    <a:extLst>
                      <a:ext uri="{FF2B5EF4-FFF2-40B4-BE49-F238E27FC236}">
                        <a16:creationId xmlns:a16="http://schemas.microsoft.com/office/drawing/2014/main" id="{0000D026-D9B6-0D49-9B04-C8A364DAB2B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139">
                    <a:extLst>
                      <a:ext uri="{FF2B5EF4-FFF2-40B4-BE49-F238E27FC236}">
                        <a16:creationId xmlns:a16="http://schemas.microsoft.com/office/drawing/2014/main" id="{3E5BA541-2B0E-AF4F-A50A-69525CFCF8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141">
                    <a:extLst>
                      <a:ext uri="{FF2B5EF4-FFF2-40B4-BE49-F238E27FC236}">
                        <a16:creationId xmlns:a16="http://schemas.microsoft.com/office/drawing/2014/main" id="{F6E47AAF-7D3B-FD47-A0C6-5336973D16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3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7" name="Group 32">
                  <a:extLst>
                    <a:ext uri="{FF2B5EF4-FFF2-40B4-BE49-F238E27FC236}">
                      <a16:creationId xmlns:a16="http://schemas.microsoft.com/office/drawing/2014/main" id="{FE76F9C5-B136-4341-88BC-C607240708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05235" y="6269845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3" name="Oval 204">
                    <a:extLst>
                      <a:ext uri="{FF2B5EF4-FFF2-40B4-BE49-F238E27FC236}">
                        <a16:creationId xmlns:a16="http://schemas.microsoft.com/office/drawing/2014/main" id="{F2C7185F-B523-A84A-9C0B-F85A22127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205">
                    <a:extLst>
                      <a:ext uri="{FF2B5EF4-FFF2-40B4-BE49-F238E27FC236}">
                        <a16:creationId xmlns:a16="http://schemas.microsoft.com/office/drawing/2014/main" id="{DEE095DD-F1A9-1F4F-974D-84DB87FDEF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8" name="Group 35">
                  <a:extLst>
                    <a:ext uri="{FF2B5EF4-FFF2-40B4-BE49-F238E27FC236}">
                      <a16:creationId xmlns:a16="http://schemas.microsoft.com/office/drawing/2014/main" id="{2E7B7DD2-0018-D34C-9F1C-6CAD710E060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53679" y="6266331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1" name="Oval 204">
                    <a:extLst>
                      <a:ext uri="{FF2B5EF4-FFF2-40B4-BE49-F238E27FC236}">
                        <a16:creationId xmlns:a16="http://schemas.microsoft.com/office/drawing/2014/main" id="{2078E6A3-14BC-EF46-848E-30356EAF8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" name="Freeform 205">
                    <a:extLst>
                      <a:ext uri="{FF2B5EF4-FFF2-40B4-BE49-F238E27FC236}">
                        <a16:creationId xmlns:a16="http://schemas.microsoft.com/office/drawing/2014/main" id="{DD54CD96-EF3D-6B4A-B27E-3700F1B54F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9" name="Group 41">
                  <a:extLst>
                    <a:ext uri="{FF2B5EF4-FFF2-40B4-BE49-F238E27FC236}">
                      <a16:creationId xmlns:a16="http://schemas.microsoft.com/office/drawing/2014/main" id="{BA00156E-B815-A84D-A462-E959EA9865A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5857412" y="6257787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7" name="Oval 136">
                    <a:extLst>
                      <a:ext uri="{FF2B5EF4-FFF2-40B4-BE49-F238E27FC236}">
                        <a16:creationId xmlns:a16="http://schemas.microsoft.com/office/drawing/2014/main" id="{E935B537-F1C5-4542-B63F-141AD674EE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" name="Freeform 137">
                    <a:extLst>
                      <a:ext uri="{FF2B5EF4-FFF2-40B4-BE49-F238E27FC236}">
                        <a16:creationId xmlns:a16="http://schemas.microsoft.com/office/drawing/2014/main" id="{BA176477-5D04-474B-B9D6-33C5BE2C7F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" name="Freeform 139">
                    <a:extLst>
                      <a:ext uri="{FF2B5EF4-FFF2-40B4-BE49-F238E27FC236}">
                        <a16:creationId xmlns:a16="http://schemas.microsoft.com/office/drawing/2014/main" id="{EC595164-E04A-3444-A6B6-B1864D19D2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" name="Freeform 141">
                    <a:extLst>
                      <a:ext uri="{FF2B5EF4-FFF2-40B4-BE49-F238E27FC236}">
                        <a16:creationId xmlns:a16="http://schemas.microsoft.com/office/drawing/2014/main" id="{D13EE248-0B83-1746-81E8-5BFA4C2AA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0" name="Group 46">
                  <a:extLst>
                    <a:ext uri="{FF2B5EF4-FFF2-40B4-BE49-F238E27FC236}">
                      <a16:creationId xmlns:a16="http://schemas.microsoft.com/office/drawing/2014/main" id="{EE477BC3-3292-9947-8BF7-4480C5FAA1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8014340" y="6255471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3" name="Oval 136">
                    <a:extLst>
                      <a:ext uri="{FF2B5EF4-FFF2-40B4-BE49-F238E27FC236}">
                        <a16:creationId xmlns:a16="http://schemas.microsoft.com/office/drawing/2014/main" id="{2D50B219-F643-0247-BAC7-D7317FF624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37">
                    <a:extLst>
                      <a:ext uri="{FF2B5EF4-FFF2-40B4-BE49-F238E27FC236}">
                        <a16:creationId xmlns:a16="http://schemas.microsoft.com/office/drawing/2014/main" id="{5235B900-3A36-1040-8A13-38AF201977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39">
                    <a:extLst>
                      <a:ext uri="{FF2B5EF4-FFF2-40B4-BE49-F238E27FC236}">
                        <a16:creationId xmlns:a16="http://schemas.microsoft.com/office/drawing/2014/main" id="{A130B200-AEB2-B844-806F-92009FD898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141">
                    <a:extLst>
                      <a:ext uri="{FF2B5EF4-FFF2-40B4-BE49-F238E27FC236}">
                        <a16:creationId xmlns:a16="http://schemas.microsoft.com/office/drawing/2014/main" id="{B063BBA5-25F5-C74C-BD0B-5C8541C8AE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1" name="Group 14">
                  <a:extLst>
                    <a:ext uri="{FF2B5EF4-FFF2-40B4-BE49-F238E27FC236}">
                      <a16:creationId xmlns:a16="http://schemas.microsoft.com/office/drawing/2014/main" id="{260D94F7-AF66-F749-B4A9-C5C85B7A67D5}"/>
                    </a:ext>
                  </a:extLst>
                </p:cNvPr>
                <p:cNvGrpSpPr/>
                <p:nvPr/>
              </p:nvGrpSpPr>
              <p:grpSpPr>
                <a:xfrm>
                  <a:off x="2287565" y="726402"/>
                  <a:ext cx="1905373" cy="842503"/>
                  <a:chOff x="1933889" y="726402"/>
                  <a:chExt cx="1905373" cy="842503"/>
                </a:xfrm>
              </p:grpSpPr>
              <p:sp>
                <p:nvSpPr>
                  <p:cNvPr id="61" name="AutoShape 59">
                    <a:extLst>
                      <a:ext uri="{FF2B5EF4-FFF2-40B4-BE49-F238E27FC236}">
                        <a16:creationId xmlns:a16="http://schemas.microsoft.com/office/drawing/2014/main" id="{B63A08E3-D6CC-8244-89DA-5DDBD09A9F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8289" y="726402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solidFill>
                      <a:srgbClr val="95BFFF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95B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2" name="TextBox 58">
                    <a:extLst>
                      <a:ext uri="{FF2B5EF4-FFF2-40B4-BE49-F238E27FC236}">
                        <a16:creationId xmlns:a16="http://schemas.microsoft.com/office/drawing/2014/main" id="{4CDC27F4-4E21-AC47-B011-35F2426DEB2A}"/>
                      </a:ext>
                    </a:extLst>
                  </p:cNvPr>
                  <p:cNvSpPr txBox="1"/>
                  <p:nvPr/>
                </p:nvSpPr>
                <p:spPr>
                  <a:xfrm>
                    <a:off x="1933889" y="1134709"/>
                    <a:ext cx="1905373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可视化</a:t>
                    </a:r>
                    <a:r>
                      <a:rPr lang="en-US" altLang="zh-CN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DAG</a:t>
                    </a:r>
                    <a:endParaRPr lang="en-US" sz="1867" dirty="0">
                      <a:solidFill>
                        <a:srgbClr val="95B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2" name="Group 1">
                  <a:extLst>
                    <a:ext uri="{FF2B5EF4-FFF2-40B4-BE49-F238E27FC236}">
                      <a16:creationId xmlns:a16="http://schemas.microsoft.com/office/drawing/2014/main" id="{C8C937FE-69F9-F543-A7F3-DEFD7E0B1703}"/>
                    </a:ext>
                  </a:extLst>
                </p:cNvPr>
                <p:cNvGrpSpPr/>
                <p:nvPr/>
              </p:nvGrpSpPr>
              <p:grpSpPr>
                <a:xfrm>
                  <a:off x="8205476" y="1231612"/>
                  <a:ext cx="1756784" cy="481720"/>
                  <a:chOff x="7238597" y="6847"/>
                  <a:chExt cx="1756784" cy="481720"/>
                </a:xfrm>
              </p:grpSpPr>
              <p:sp>
                <p:nvSpPr>
                  <p:cNvPr id="59" name="AutoShape 59">
                    <a:extLst>
                      <a:ext uri="{FF2B5EF4-FFF2-40B4-BE49-F238E27FC236}">
                        <a16:creationId xmlns:a16="http://schemas.microsoft.com/office/drawing/2014/main" id="{06E68B4B-EEF8-2C49-B336-7CFFEC617B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32067" y="6847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solidFill>
                      <a:srgbClr val="0280D5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74263B1-C8C5-314D-98CE-DD245E3DFA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38597" y="77984"/>
                    <a:ext cx="1756784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0280D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依赖</a:t>
                    </a:r>
                    <a:endParaRPr lang="en-US" sz="1733" b="1" i="1" dirty="0">
                      <a:solidFill>
                        <a:srgbClr val="0280D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3" name="Group 17">
                  <a:extLst>
                    <a:ext uri="{FF2B5EF4-FFF2-40B4-BE49-F238E27FC236}">
                      <a16:creationId xmlns:a16="http://schemas.microsoft.com/office/drawing/2014/main" id="{2DCFCA64-CFB1-A84F-AA00-ACA896C68EF7}"/>
                    </a:ext>
                  </a:extLst>
                </p:cNvPr>
                <p:cNvGrpSpPr/>
                <p:nvPr/>
              </p:nvGrpSpPr>
              <p:grpSpPr>
                <a:xfrm>
                  <a:off x="2246727" y="2406748"/>
                  <a:ext cx="1771804" cy="759885"/>
                  <a:chOff x="540033" y="1976090"/>
                  <a:chExt cx="1771804" cy="759885"/>
                </a:xfrm>
              </p:grpSpPr>
              <p:sp>
                <p:nvSpPr>
                  <p:cNvPr id="57" name="AutoShape 117">
                    <a:extLst>
                      <a:ext uri="{FF2B5EF4-FFF2-40B4-BE49-F238E27FC236}">
                        <a16:creationId xmlns:a16="http://schemas.microsoft.com/office/drawing/2014/main" id="{88CAD046-4560-1643-AD3F-0BF63BF57D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41170" y="1976090"/>
                    <a:ext cx="370667" cy="278158"/>
                  </a:xfrm>
                  <a:custGeom>
                    <a:avLst/>
                    <a:gdLst>
                      <a:gd name="T0" fmla="+- 0 10799 1"/>
                      <a:gd name="T1" fmla="*/ T0 w 21596"/>
                      <a:gd name="T2" fmla="*/ 10800 h 21600"/>
                      <a:gd name="T3" fmla="+- 0 10799 1"/>
                      <a:gd name="T4" fmla="*/ T3 w 21596"/>
                      <a:gd name="T5" fmla="*/ 10800 h 21600"/>
                      <a:gd name="T6" fmla="+- 0 10799 1"/>
                      <a:gd name="T7" fmla="*/ T6 w 21596"/>
                      <a:gd name="T8" fmla="*/ 10800 h 21600"/>
                      <a:gd name="T9" fmla="+- 0 10799 1"/>
                      <a:gd name="T10" fmla="*/ T9 w 21596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96" h="21600">
                        <a:moveTo>
                          <a:pt x="4511" y="2151"/>
                        </a:moveTo>
                        <a:lnTo>
                          <a:pt x="6064" y="3877"/>
                        </a:lnTo>
                        <a:lnTo>
                          <a:pt x="4246" y="6302"/>
                        </a:lnTo>
                        <a:lnTo>
                          <a:pt x="1353" y="6302"/>
                        </a:lnTo>
                        <a:cubicBezTo>
                          <a:pt x="1353" y="6302"/>
                          <a:pt x="4511" y="2151"/>
                          <a:pt x="4511" y="2151"/>
                        </a:cubicBezTo>
                        <a:close/>
                        <a:moveTo>
                          <a:pt x="17348" y="6302"/>
                        </a:moveTo>
                        <a:lnTo>
                          <a:pt x="15531" y="3877"/>
                        </a:lnTo>
                        <a:lnTo>
                          <a:pt x="17082" y="2153"/>
                        </a:lnTo>
                        <a:lnTo>
                          <a:pt x="20191" y="6302"/>
                        </a:lnTo>
                        <a:cubicBezTo>
                          <a:pt x="20191" y="6302"/>
                          <a:pt x="17348" y="6302"/>
                          <a:pt x="17348" y="6302"/>
                        </a:cubicBezTo>
                        <a:close/>
                        <a:moveTo>
                          <a:pt x="17264" y="7202"/>
                        </a:moveTo>
                        <a:lnTo>
                          <a:pt x="19663" y="7202"/>
                        </a:lnTo>
                        <a:lnTo>
                          <a:pt x="13021" y="16638"/>
                        </a:lnTo>
                        <a:cubicBezTo>
                          <a:pt x="13021" y="16638"/>
                          <a:pt x="17264" y="7202"/>
                          <a:pt x="17264" y="7202"/>
                        </a:cubicBezTo>
                        <a:close/>
                        <a:moveTo>
                          <a:pt x="8574" y="16637"/>
                        </a:moveTo>
                        <a:lnTo>
                          <a:pt x="1933" y="7202"/>
                        </a:lnTo>
                        <a:lnTo>
                          <a:pt x="4330" y="7202"/>
                        </a:lnTo>
                        <a:cubicBezTo>
                          <a:pt x="4330" y="7202"/>
                          <a:pt x="8574" y="16637"/>
                          <a:pt x="8574" y="16637"/>
                        </a:cubicBezTo>
                        <a:close/>
                        <a:moveTo>
                          <a:pt x="8429" y="7202"/>
                        </a:moveTo>
                        <a:lnTo>
                          <a:pt x="10084" y="18249"/>
                        </a:lnTo>
                        <a:lnTo>
                          <a:pt x="5117" y="7202"/>
                        </a:lnTo>
                        <a:cubicBezTo>
                          <a:pt x="5117" y="7202"/>
                          <a:pt x="8429" y="7202"/>
                          <a:pt x="8429" y="7202"/>
                        </a:cubicBezTo>
                        <a:close/>
                        <a:moveTo>
                          <a:pt x="6584" y="4456"/>
                        </a:moveTo>
                        <a:lnTo>
                          <a:pt x="8246" y="6302"/>
                        </a:lnTo>
                        <a:lnTo>
                          <a:pt x="5200" y="6302"/>
                        </a:lnTo>
                        <a:cubicBezTo>
                          <a:pt x="5200" y="6302"/>
                          <a:pt x="6584" y="4456"/>
                          <a:pt x="6584" y="4456"/>
                        </a:cubicBezTo>
                        <a:close/>
                        <a:moveTo>
                          <a:pt x="6543" y="3238"/>
                        </a:moveTo>
                        <a:lnTo>
                          <a:pt x="5250" y="1800"/>
                        </a:lnTo>
                        <a:lnTo>
                          <a:pt x="7621" y="1800"/>
                        </a:lnTo>
                        <a:cubicBezTo>
                          <a:pt x="7621" y="1800"/>
                          <a:pt x="6543" y="3238"/>
                          <a:pt x="6543" y="3238"/>
                        </a:cubicBezTo>
                        <a:close/>
                        <a:moveTo>
                          <a:pt x="10797" y="3466"/>
                        </a:moveTo>
                        <a:lnTo>
                          <a:pt x="9299" y="1800"/>
                        </a:lnTo>
                        <a:lnTo>
                          <a:pt x="12296" y="1800"/>
                        </a:lnTo>
                        <a:cubicBezTo>
                          <a:pt x="12296" y="1800"/>
                          <a:pt x="10797" y="3466"/>
                          <a:pt x="10797" y="3466"/>
                        </a:cubicBezTo>
                        <a:close/>
                        <a:moveTo>
                          <a:pt x="13974" y="1800"/>
                        </a:moveTo>
                        <a:lnTo>
                          <a:pt x="16345" y="1800"/>
                        </a:lnTo>
                        <a:lnTo>
                          <a:pt x="15052" y="3238"/>
                        </a:lnTo>
                        <a:cubicBezTo>
                          <a:pt x="15052" y="3238"/>
                          <a:pt x="13974" y="1800"/>
                          <a:pt x="13974" y="1800"/>
                        </a:cubicBezTo>
                        <a:close/>
                        <a:moveTo>
                          <a:pt x="13349" y="6302"/>
                        </a:moveTo>
                        <a:lnTo>
                          <a:pt x="15011" y="4456"/>
                        </a:lnTo>
                        <a:lnTo>
                          <a:pt x="16394" y="6302"/>
                        </a:lnTo>
                        <a:cubicBezTo>
                          <a:pt x="16394" y="6302"/>
                          <a:pt x="13349" y="6302"/>
                          <a:pt x="13349" y="6302"/>
                        </a:cubicBezTo>
                        <a:close/>
                        <a:moveTo>
                          <a:pt x="13166" y="7202"/>
                        </a:moveTo>
                        <a:lnTo>
                          <a:pt x="16478" y="7202"/>
                        </a:lnTo>
                        <a:lnTo>
                          <a:pt x="11511" y="18249"/>
                        </a:lnTo>
                        <a:cubicBezTo>
                          <a:pt x="11511" y="18249"/>
                          <a:pt x="13166" y="7202"/>
                          <a:pt x="13166" y="7202"/>
                        </a:cubicBezTo>
                        <a:close/>
                        <a:moveTo>
                          <a:pt x="12478" y="7202"/>
                        </a:moveTo>
                        <a:lnTo>
                          <a:pt x="10797" y="18414"/>
                        </a:lnTo>
                        <a:lnTo>
                          <a:pt x="9117" y="7202"/>
                        </a:lnTo>
                        <a:cubicBezTo>
                          <a:pt x="9117" y="7202"/>
                          <a:pt x="12478" y="7202"/>
                          <a:pt x="12478" y="7202"/>
                        </a:cubicBezTo>
                        <a:close/>
                        <a:moveTo>
                          <a:pt x="8773" y="5716"/>
                        </a:moveTo>
                        <a:lnTo>
                          <a:pt x="7064" y="3817"/>
                        </a:lnTo>
                        <a:lnTo>
                          <a:pt x="8426" y="2000"/>
                        </a:lnTo>
                        <a:lnTo>
                          <a:pt x="10270" y="4051"/>
                        </a:lnTo>
                        <a:cubicBezTo>
                          <a:pt x="10270" y="4051"/>
                          <a:pt x="8773" y="5716"/>
                          <a:pt x="8773" y="5716"/>
                        </a:cubicBezTo>
                        <a:close/>
                        <a:moveTo>
                          <a:pt x="11325" y="4051"/>
                        </a:moveTo>
                        <a:lnTo>
                          <a:pt x="13169" y="2000"/>
                        </a:lnTo>
                        <a:lnTo>
                          <a:pt x="14531" y="3817"/>
                        </a:lnTo>
                        <a:lnTo>
                          <a:pt x="12822" y="5716"/>
                        </a:lnTo>
                        <a:cubicBezTo>
                          <a:pt x="12822" y="5716"/>
                          <a:pt x="11325" y="4051"/>
                          <a:pt x="11325" y="4051"/>
                        </a:cubicBezTo>
                        <a:close/>
                        <a:moveTo>
                          <a:pt x="12296" y="6302"/>
                        </a:moveTo>
                        <a:lnTo>
                          <a:pt x="9299" y="6302"/>
                        </a:lnTo>
                        <a:lnTo>
                          <a:pt x="10797" y="4638"/>
                        </a:lnTo>
                        <a:cubicBezTo>
                          <a:pt x="10797" y="4638"/>
                          <a:pt x="12296" y="6302"/>
                          <a:pt x="12296" y="6302"/>
                        </a:cubicBezTo>
                        <a:close/>
                        <a:moveTo>
                          <a:pt x="21200" y="5102"/>
                        </a:moveTo>
                        <a:lnTo>
                          <a:pt x="17771" y="527"/>
                        </a:lnTo>
                        <a:cubicBezTo>
                          <a:pt x="17518" y="189"/>
                          <a:pt x="17176" y="0"/>
                          <a:pt x="16817" y="0"/>
                        </a:cubicBezTo>
                        <a:lnTo>
                          <a:pt x="4779" y="0"/>
                        </a:lnTo>
                        <a:cubicBezTo>
                          <a:pt x="4420" y="0"/>
                          <a:pt x="4077" y="189"/>
                          <a:pt x="3824" y="527"/>
                        </a:cubicBezTo>
                        <a:lnTo>
                          <a:pt x="395" y="5102"/>
                        </a:lnTo>
                        <a:cubicBezTo>
                          <a:pt x="131" y="5455"/>
                          <a:pt x="-1" y="5921"/>
                          <a:pt x="-1" y="6387"/>
                        </a:cubicBezTo>
                        <a:cubicBezTo>
                          <a:pt x="1" y="6810"/>
                          <a:pt x="114" y="7233"/>
                          <a:pt x="341" y="7573"/>
                        </a:cubicBezTo>
                        <a:lnTo>
                          <a:pt x="9788" y="20995"/>
                        </a:lnTo>
                        <a:cubicBezTo>
                          <a:pt x="10045" y="21379"/>
                          <a:pt x="10412" y="21599"/>
                          <a:pt x="10797" y="21599"/>
                        </a:cubicBezTo>
                        <a:cubicBezTo>
                          <a:pt x="11183" y="21599"/>
                          <a:pt x="11550" y="21379"/>
                          <a:pt x="11807" y="20995"/>
                        </a:cubicBezTo>
                        <a:lnTo>
                          <a:pt x="21255" y="7573"/>
                        </a:lnTo>
                        <a:cubicBezTo>
                          <a:pt x="21485" y="7226"/>
                          <a:pt x="21598" y="6791"/>
                          <a:pt x="21595" y="6359"/>
                        </a:cubicBezTo>
                        <a:cubicBezTo>
                          <a:pt x="21593" y="5902"/>
                          <a:pt x="21459" y="5449"/>
                          <a:pt x="21200" y="5102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8" name="TextBox 61">
                    <a:extLst>
                      <a:ext uri="{FF2B5EF4-FFF2-40B4-BE49-F238E27FC236}">
                        <a16:creationId xmlns:a16="http://schemas.microsoft.com/office/drawing/2014/main" id="{CD679A9F-9A27-E244-A8B4-2B1BA8B229B9}"/>
                      </a:ext>
                    </a:extLst>
                  </p:cNvPr>
                  <p:cNvSpPr txBox="1"/>
                  <p:nvPr/>
                </p:nvSpPr>
                <p:spPr>
                  <a:xfrm>
                    <a:off x="540033" y="2301779"/>
                    <a:ext cx="1756784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调用高可用</a:t>
                    </a:r>
                    <a:endParaRPr lang="en-US" sz="1867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4" name="Group 69">
                  <a:extLst>
                    <a:ext uri="{FF2B5EF4-FFF2-40B4-BE49-F238E27FC236}">
                      <a16:creationId xmlns:a16="http://schemas.microsoft.com/office/drawing/2014/main" id="{7275C5BB-78CD-8641-B5A5-738F2EB18C30}"/>
                    </a:ext>
                  </a:extLst>
                </p:cNvPr>
                <p:cNvGrpSpPr/>
                <p:nvPr/>
              </p:nvGrpSpPr>
              <p:grpSpPr>
                <a:xfrm>
                  <a:off x="8350349" y="2899869"/>
                  <a:ext cx="2526637" cy="410583"/>
                  <a:chOff x="7746273" y="2763102"/>
                  <a:chExt cx="2526637" cy="410583"/>
                </a:xfrm>
              </p:grpSpPr>
              <p:sp>
                <p:nvSpPr>
                  <p:cNvPr id="55" name="AutoShape 31">
                    <a:extLst>
                      <a:ext uri="{FF2B5EF4-FFF2-40B4-BE49-F238E27FC236}">
                        <a16:creationId xmlns:a16="http://schemas.microsoft.com/office/drawing/2014/main" id="{A6C62C05-241E-8E4F-98BF-870572F8C1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46273" y="2827367"/>
                    <a:ext cx="164551" cy="133420"/>
                  </a:xfrm>
                  <a:custGeom>
                    <a:avLst/>
                    <a:gdLst>
                      <a:gd name="T0" fmla="*/ 10641 w 21282"/>
                      <a:gd name="T1" fmla="*/ 10800 h 21600"/>
                      <a:gd name="T2" fmla="*/ 10641 w 21282"/>
                      <a:gd name="T3" fmla="*/ 10800 h 21600"/>
                      <a:gd name="T4" fmla="*/ 10641 w 21282"/>
                      <a:gd name="T5" fmla="*/ 10800 h 21600"/>
                      <a:gd name="T6" fmla="*/ 10641 w 21282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282" h="21600">
                        <a:moveTo>
                          <a:pt x="20698" y="5891"/>
                        </a:moveTo>
                        <a:lnTo>
                          <a:pt x="19424" y="7749"/>
                        </a:lnTo>
                        <a:cubicBezTo>
                          <a:pt x="17846" y="10064"/>
                          <a:pt x="16352" y="12259"/>
                          <a:pt x="12365" y="14784"/>
                        </a:cubicBezTo>
                        <a:cubicBezTo>
                          <a:pt x="11794" y="12631"/>
                          <a:pt x="11275" y="10259"/>
                          <a:pt x="11275" y="6631"/>
                        </a:cubicBezTo>
                        <a:lnTo>
                          <a:pt x="11275" y="3408"/>
                        </a:lnTo>
                        <a:lnTo>
                          <a:pt x="9000" y="7893"/>
                        </a:lnTo>
                        <a:cubicBezTo>
                          <a:pt x="8233" y="9421"/>
                          <a:pt x="7598" y="10690"/>
                          <a:pt x="6649" y="12373"/>
                        </a:cubicBezTo>
                        <a:cubicBezTo>
                          <a:pt x="5211" y="8296"/>
                          <a:pt x="4195" y="5281"/>
                          <a:pt x="3422" y="2545"/>
                        </a:cubicBezTo>
                        <a:lnTo>
                          <a:pt x="2705" y="0"/>
                        </a:lnTo>
                        <a:lnTo>
                          <a:pt x="1926" y="2847"/>
                        </a:lnTo>
                        <a:cubicBezTo>
                          <a:pt x="936" y="6469"/>
                          <a:pt x="0" y="9891"/>
                          <a:pt x="0" y="18771"/>
                        </a:cubicBezTo>
                        <a:cubicBezTo>
                          <a:pt x="0" y="19292"/>
                          <a:pt x="333" y="19714"/>
                          <a:pt x="749" y="19714"/>
                        </a:cubicBezTo>
                        <a:cubicBezTo>
                          <a:pt x="1162" y="19714"/>
                          <a:pt x="1499" y="19292"/>
                          <a:pt x="1499" y="18771"/>
                        </a:cubicBezTo>
                        <a:cubicBezTo>
                          <a:pt x="1499" y="11964"/>
                          <a:pt x="2037" y="8594"/>
                          <a:pt x="2758" y="5681"/>
                        </a:cubicBezTo>
                        <a:cubicBezTo>
                          <a:pt x="3537" y="8174"/>
                          <a:pt x="4520" y="11009"/>
                          <a:pt x="5812" y="14638"/>
                        </a:cubicBezTo>
                        <a:lnTo>
                          <a:pt x="6339" y="16117"/>
                        </a:lnTo>
                        <a:lnTo>
                          <a:pt x="7100" y="14811"/>
                        </a:lnTo>
                        <a:cubicBezTo>
                          <a:pt x="8344" y="12681"/>
                          <a:pt x="9085" y="11248"/>
                          <a:pt x="9896" y="9638"/>
                        </a:cubicBezTo>
                        <a:cubicBezTo>
                          <a:pt x="10133" y="12428"/>
                          <a:pt x="10681" y="14428"/>
                          <a:pt x="11223" y="16408"/>
                        </a:cubicBezTo>
                        <a:lnTo>
                          <a:pt x="11495" y="17404"/>
                        </a:lnTo>
                        <a:lnTo>
                          <a:pt x="12253" y="16953"/>
                        </a:lnTo>
                        <a:cubicBezTo>
                          <a:pt x="16306" y="14531"/>
                          <a:pt x="18203" y="12327"/>
                          <a:pt x="19708" y="10211"/>
                        </a:cubicBezTo>
                        <a:cubicBezTo>
                          <a:pt x="19942" y="13727"/>
                          <a:pt x="19573" y="17574"/>
                          <a:pt x="18698" y="20305"/>
                        </a:cubicBezTo>
                        <a:cubicBezTo>
                          <a:pt x="18543" y="20787"/>
                          <a:pt x="18730" y="21336"/>
                          <a:pt x="19114" y="21531"/>
                        </a:cubicBezTo>
                        <a:cubicBezTo>
                          <a:pt x="19204" y="21577"/>
                          <a:pt x="19301" y="21599"/>
                          <a:pt x="19395" y="21599"/>
                        </a:cubicBezTo>
                        <a:cubicBezTo>
                          <a:pt x="19690" y="21599"/>
                          <a:pt x="19972" y="21377"/>
                          <a:pt x="20089" y="21008"/>
                        </a:cubicBezTo>
                        <a:cubicBezTo>
                          <a:pt x="21251" y="17380"/>
                          <a:pt x="21600" y="12213"/>
                          <a:pt x="20976" y="7841"/>
                        </a:cubicBezTo>
                        <a:cubicBezTo>
                          <a:pt x="20976" y="7841"/>
                          <a:pt x="20698" y="5891"/>
                          <a:pt x="20698" y="5891"/>
                        </a:cubicBez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6" name="TextBox 63">
                    <a:extLst>
                      <a:ext uri="{FF2B5EF4-FFF2-40B4-BE49-F238E27FC236}">
                        <a16:creationId xmlns:a16="http://schemas.microsoft.com/office/drawing/2014/main" id="{901D9150-28A0-E84A-85E9-1BFF5AB2532A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137" y="2763102"/>
                    <a:ext cx="2408773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任务日志</a:t>
                    </a:r>
                    <a:r>
                      <a:rPr lang="en-US" altLang="zh-CN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/</a:t>
                    </a:r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告警机制</a:t>
                    </a:r>
                    <a:endParaRPr lang="en-US" sz="1733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5" name="Group 64">
                  <a:extLst>
                    <a:ext uri="{FF2B5EF4-FFF2-40B4-BE49-F238E27FC236}">
                      <a16:creationId xmlns:a16="http://schemas.microsoft.com/office/drawing/2014/main" id="{3B94BE0D-A465-674B-801D-2D0434CB17E9}"/>
                    </a:ext>
                  </a:extLst>
                </p:cNvPr>
                <p:cNvGrpSpPr/>
                <p:nvPr/>
              </p:nvGrpSpPr>
              <p:grpSpPr>
                <a:xfrm>
                  <a:off x="2345792" y="3028666"/>
                  <a:ext cx="1756784" cy="1132933"/>
                  <a:chOff x="2163735" y="3475282"/>
                  <a:chExt cx="1756784" cy="1132933"/>
                </a:xfrm>
              </p:grpSpPr>
              <p:grpSp>
                <p:nvGrpSpPr>
                  <p:cNvPr id="51" name="Group 65">
                    <a:extLst>
                      <a:ext uri="{FF2B5EF4-FFF2-40B4-BE49-F238E27FC236}">
                        <a16:creationId xmlns:a16="http://schemas.microsoft.com/office/drawing/2014/main" id="{408D9D9B-F43C-9B48-A5AE-280A7B1F8835}"/>
                      </a:ext>
                    </a:extLst>
                  </p:cNvPr>
                  <p:cNvGrpSpPr/>
                  <p:nvPr/>
                </p:nvGrpSpPr>
                <p:grpSpPr>
                  <a:xfrm>
                    <a:off x="3560350" y="4235910"/>
                    <a:ext cx="256038" cy="372305"/>
                    <a:chOff x="10449503" y="3344597"/>
                    <a:chExt cx="319881" cy="465138"/>
                  </a:xfrm>
                  <a:solidFill>
                    <a:schemeClr val="accent3"/>
                  </a:solidFill>
                </p:grpSpPr>
                <p:sp>
                  <p:nvSpPr>
                    <p:cNvPr id="53" name="AutoShape 30">
                      <a:extLst>
                        <a:ext uri="{FF2B5EF4-FFF2-40B4-BE49-F238E27FC236}">
                          <a16:creationId xmlns:a16="http://schemas.microsoft.com/office/drawing/2014/main" id="{8C8DCF54-9AA2-F643-940B-8C4025A244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449503" y="3344597"/>
                      <a:ext cx="319881" cy="465138"/>
                    </a:xfrm>
                    <a:custGeom>
                      <a:avLst/>
                      <a:gdLst>
                        <a:gd name="T0" fmla="*/ 10383 w 20767"/>
                        <a:gd name="T1" fmla="*/ 10800 h 21600"/>
                        <a:gd name="T2" fmla="*/ 10383 w 20767"/>
                        <a:gd name="T3" fmla="*/ 10800 h 21600"/>
                        <a:gd name="T4" fmla="*/ 10383 w 20767"/>
                        <a:gd name="T5" fmla="*/ 10800 h 21600"/>
                        <a:gd name="T6" fmla="*/ 10383 w 20767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767" h="21600">
                          <a:moveTo>
                            <a:pt x="18566" y="16551"/>
                          </a:moveTo>
                          <a:cubicBezTo>
                            <a:pt x="17960" y="18284"/>
                            <a:pt x="17274" y="20249"/>
                            <a:pt x="9436" y="20249"/>
                          </a:cubicBezTo>
                          <a:cubicBezTo>
                            <a:pt x="4711" y="20249"/>
                            <a:pt x="1888" y="17809"/>
                            <a:pt x="1888" y="15451"/>
                          </a:cubicBezTo>
                          <a:cubicBezTo>
                            <a:pt x="1888" y="13645"/>
                            <a:pt x="2349" y="12161"/>
                            <a:pt x="2835" y="10591"/>
                          </a:cubicBezTo>
                          <a:cubicBezTo>
                            <a:pt x="3454" y="8600"/>
                            <a:pt x="4088" y="6563"/>
                            <a:pt x="3813" y="3868"/>
                          </a:cubicBezTo>
                          <a:cubicBezTo>
                            <a:pt x="6723" y="6750"/>
                            <a:pt x="7759" y="10567"/>
                            <a:pt x="7759" y="10567"/>
                          </a:cubicBezTo>
                          <a:cubicBezTo>
                            <a:pt x="7759" y="10567"/>
                            <a:pt x="10468" y="7846"/>
                            <a:pt x="11196" y="6582"/>
                          </a:cubicBezTo>
                          <a:cubicBezTo>
                            <a:pt x="11755" y="7395"/>
                            <a:pt x="12267" y="10124"/>
                            <a:pt x="12267" y="12825"/>
                          </a:cubicBezTo>
                          <a:cubicBezTo>
                            <a:pt x="12267" y="12825"/>
                            <a:pt x="14773" y="11347"/>
                            <a:pt x="16653" y="9127"/>
                          </a:cubicBezTo>
                          <a:cubicBezTo>
                            <a:pt x="18632" y="11666"/>
                            <a:pt x="19346" y="14320"/>
                            <a:pt x="18566" y="16551"/>
                          </a:cubicBezTo>
                          <a:moveTo>
                            <a:pt x="16041" y="6075"/>
                          </a:moveTo>
                          <a:cubicBezTo>
                            <a:pt x="15982" y="7879"/>
                            <a:pt x="14088" y="9404"/>
                            <a:pt x="14088" y="9404"/>
                          </a:cubicBezTo>
                          <a:cubicBezTo>
                            <a:pt x="14088" y="6046"/>
                            <a:pt x="10380" y="3375"/>
                            <a:pt x="10380" y="3375"/>
                          </a:cubicBezTo>
                          <a:cubicBezTo>
                            <a:pt x="10380" y="3375"/>
                            <a:pt x="10330" y="5373"/>
                            <a:pt x="8452" y="7389"/>
                          </a:cubicBezTo>
                          <a:cubicBezTo>
                            <a:pt x="6574" y="2686"/>
                            <a:pt x="938" y="0"/>
                            <a:pt x="938" y="0"/>
                          </a:cubicBezTo>
                          <a:cubicBezTo>
                            <a:pt x="3756" y="7389"/>
                            <a:pt x="0" y="10076"/>
                            <a:pt x="0" y="15451"/>
                          </a:cubicBezTo>
                          <a:cubicBezTo>
                            <a:pt x="0" y="18604"/>
                            <a:pt x="3730" y="21599"/>
                            <a:pt x="9436" y="21599"/>
                          </a:cubicBezTo>
                          <a:cubicBezTo>
                            <a:pt x="17888" y="21599"/>
                            <a:pt x="19523" y="19379"/>
                            <a:pt x="20396" y="16878"/>
                          </a:cubicBezTo>
                          <a:cubicBezTo>
                            <a:pt x="21599" y="13436"/>
                            <a:pt x="19797" y="9432"/>
                            <a:pt x="16041" y="6075"/>
                          </a:cubicBezTo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  <p:sp>
                  <p:nvSpPr>
                    <p:cNvPr id="54" name="AutoShape 31">
                      <a:extLst>
                        <a:ext uri="{FF2B5EF4-FFF2-40B4-BE49-F238E27FC236}">
                          <a16:creationId xmlns:a16="http://schemas.microsoft.com/office/drawing/2014/main" id="{9D5DD2C9-A14F-FC4E-83A6-4207EDFA7C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509991" y="3559022"/>
                      <a:ext cx="205582" cy="166687"/>
                    </a:xfrm>
                    <a:custGeom>
                      <a:avLst/>
                      <a:gdLst>
                        <a:gd name="T0" fmla="*/ 10641 w 21282"/>
                        <a:gd name="T1" fmla="*/ 10800 h 21600"/>
                        <a:gd name="T2" fmla="*/ 10641 w 21282"/>
                        <a:gd name="T3" fmla="*/ 10800 h 21600"/>
                        <a:gd name="T4" fmla="*/ 10641 w 21282"/>
                        <a:gd name="T5" fmla="*/ 10800 h 21600"/>
                        <a:gd name="T6" fmla="*/ 10641 w 21282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282" h="21600">
                          <a:moveTo>
                            <a:pt x="20698" y="5891"/>
                          </a:moveTo>
                          <a:lnTo>
                            <a:pt x="19424" y="7749"/>
                          </a:lnTo>
                          <a:cubicBezTo>
                            <a:pt x="17846" y="10064"/>
                            <a:pt x="16352" y="12259"/>
                            <a:pt x="12365" y="14784"/>
                          </a:cubicBezTo>
                          <a:cubicBezTo>
                            <a:pt x="11794" y="12631"/>
                            <a:pt x="11275" y="10259"/>
                            <a:pt x="11275" y="6631"/>
                          </a:cubicBezTo>
                          <a:lnTo>
                            <a:pt x="11275" y="3408"/>
                          </a:lnTo>
                          <a:lnTo>
                            <a:pt x="9000" y="7893"/>
                          </a:lnTo>
                          <a:cubicBezTo>
                            <a:pt x="8233" y="9421"/>
                            <a:pt x="7598" y="10690"/>
                            <a:pt x="6649" y="12373"/>
                          </a:cubicBezTo>
                          <a:cubicBezTo>
                            <a:pt x="5211" y="8296"/>
                            <a:pt x="4195" y="5281"/>
                            <a:pt x="3422" y="2545"/>
                          </a:cubicBezTo>
                          <a:lnTo>
                            <a:pt x="2705" y="0"/>
                          </a:lnTo>
                          <a:lnTo>
                            <a:pt x="1926" y="2847"/>
                          </a:lnTo>
                          <a:cubicBezTo>
                            <a:pt x="936" y="6469"/>
                            <a:pt x="0" y="9891"/>
                            <a:pt x="0" y="18771"/>
                          </a:cubicBezTo>
                          <a:cubicBezTo>
                            <a:pt x="0" y="19292"/>
                            <a:pt x="333" y="19714"/>
                            <a:pt x="749" y="19714"/>
                          </a:cubicBezTo>
                          <a:cubicBezTo>
                            <a:pt x="1162" y="19714"/>
                            <a:pt x="1499" y="19292"/>
                            <a:pt x="1499" y="18771"/>
                          </a:cubicBezTo>
                          <a:cubicBezTo>
                            <a:pt x="1499" y="11964"/>
                            <a:pt x="2037" y="8594"/>
                            <a:pt x="2758" y="5681"/>
                          </a:cubicBezTo>
                          <a:cubicBezTo>
                            <a:pt x="3537" y="8174"/>
                            <a:pt x="4520" y="11009"/>
                            <a:pt x="5812" y="14638"/>
                          </a:cubicBezTo>
                          <a:lnTo>
                            <a:pt x="6339" y="16117"/>
                          </a:lnTo>
                          <a:lnTo>
                            <a:pt x="7100" y="14811"/>
                          </a:lnTo>
                          <a:cubicBezTo>
                            <a:pt x="8344" y="12681"/>
                            <a:pt x="9085" y="11248"/>
                            <a:pt x="9896" y="9638"/>
                          </a:cubicBezTo>
                          <a:cubicBezTo>
                            <a:pt x="10133" y="12428"/>
                            <a:pt x="10681" y="14428"/>
                            <a:pt x="11223" y="16408"/>
                          </a:cubicBezTo>
                          <a:lnTo>
                            <a:pt x="11495" y="17404"/>
                          </a:lnTo>
                          <a:lnTo>
                            <a:pt x="12253" y="16953"/>
                          </a:lnTo>
                          <a:cubicBezTo>
                            <a:pt x="16306" y="14531"/>
                            <a:pt x="18203" y="12327"/>
                            <a:pt x="19708" y="10211"/>
                          </a:cubicBezTo>
                          <a:cubicBezTo>
                            <a:pt x="19942" y="13727"/>
                            <a:pt x="19573" y="17574"/>
                            <a:pt x="18698" y="20305"/>
                          </a:cubicBezTo>
                          <a:cubicBezTo>
                            <a:pt x="18543" y="20787"/>
                            <a:pt x="18730" y="21336"/>
                            <a:pt x="19114" y="21531"/>
                          </a:cubicBezTo>
                          <a:cubicBezTo>
                            <a:pt x="19204" y="21577"/>
                            <a:pt x="19301" y="21599"/>
                            <a:pt x="19395" y="21599"/>
                          </a:cubicBezTo>
                          <a:cubicBezTo>
                            <a:pt x="19690" y="21599"/>
                            <a:pt x="19972" y="21377"/>
                            <a:pt x="20089" y="21008"/>
                          </a:cubicBezTo>
                          <a:cubicBezTo>
                            <a:pt x="21251" y="17380"/>
                            <a:pt x="21600" y="12213"/>
                            <a:pt x="20976" y="7841"/>
                          </a:cubicBezTo>
                          <a:cubicBezTo>
                            <a:pt x="20976" y="7841"/>
                            <a:pt x="20698" y="5891"/>
                            <a:pt x="20698" y="5891"/>
                          </a:cubicBezTo>
                          <a:close/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</p:grpSp>
              <p:sp>
                <p:nvSpPr>
                  <p:cNvPr id="52" name="TextBox 66">
                    <a:extLst>
                      <a:ext uri="{FF2B5EF4-FFF2-40B4-BE49-F238E27FC236}">
                        <a16:creationId xmlns:a16="http://schemas.microsoft.com/office/drawing/2014/main" id="{37A38119-566B-6D49-ACFE-8DD5F1655B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3735" y="3475282"/>
                    <a:ext cx="1756784" cy="3637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67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流程可容错能力</a:t>
                    </a:r>
                    <a:endParaRPr lang="en-US" altLang="zh-CN" sz="1467" i="1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TextBox 70">
                  <a:extLst>
                    <a:ext uri="{FF2B5EF4-FFF2-40B4-BE49-F238E27FC236}">
                      <a16:creationId xmlns:a16="http://schemas.microsoft.com/office/drawing/2014/main" id="{FF45304D-8447-054C-8E3F-7FD80CD715A8}"/>
                    </a:ext>
                  </a:extLst>
                </p:cNvPr>
                <p:cNvSpPr txBox="1"/>
                <p:nvPr/>
              </p:nvSpPr>
              <p:spPr>
                <a:xfrm>
                  <a:off x="4201577" y="708885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5BFFF"/>
                      </a:solidFill>
                    </a:rPr>
                    <a:t>01</a:t>
                  </a:r>
                </a:p>
              </p:txBody>
            </p:sp>
            <p:sp>
              <p:nvSpPr>
                <p:cNvPr id="47" name="TextBox 71">
                  <a:extLst>
                    <a:ext uri="{FF2B5EF4-FFF2-40B4-BE49-F238E27FC236}">
                      <a16:creationId xmlns:a16="http://schemas.microsoft.com/office/drawing/2014/main" id="{3FDA7F95-B3CF-8A45-B0EA-482625D38135}"/>
                    </a:ext>
                  </a:extLst>
                </p:cNvPr>
                <p:cNvSpPr txBox="1"/>
                <p:nvPr/>
              </p:nvSpPr>
              <p:spPr>
                <a:xfrm>
                  <a:off x="4201577" y="2277251"/>
                  <a:ext cx="669205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7DDBDA"/>
                      </a:solidFill>
                    </a:rPr>
                    <a:t>02</a:t>
                  </a:r>
                </a:p>
              </p:txBody>
            </p:sp>
            <p:sp>
              <p:nvSpPr>
                <p:cNvPr id="48" name="TextBox 72">
                  <a:extLst>
                    <a:ext uri="{FF2B5EF4-FFF2-40B4-BE49-F238E27FC236}">
                      <a16:creationId xmlns:a16="http://schemas.microsoft.com/office/drawing/2014/main" id="{793037D6-0B70-5542-9215-4E4F94203A7E}"/>
                    </a:ext>
                  </a:extLst>
                </p:cNvPr>
                <p:cNvSpPr txBox="1"/>
                <p:nvPr/>
              </p:nvSpPr>
              <p:spPr>
                <a:xfrm>
                  <a:off x="4213907" y="3819696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9A00"/>
                      </a:solidFill>
                    </a:rPr>
                    <a:t>03</a:t>
                  </a:r>
                </a:p>
              </p:txBody>
            </p:sp>
            <p:sp>
              <p:nvSpPr>
                <p:cNvPr id="49" name="TextBox 73">
                  <a:extLst>
                    <a:ext uri="{FF2B5EF4-FFF2-40B4-BE49-F238E27FC236}">
                      <a16:creationId xmlns:a16="http://schemas.microsoft.com/office/drawing/2014/main" id="{C07546CC-F5DB-D346-A29F-4B1E1F81B8C4}"/>
                    </a:ext>
                  </a:extLst>
                </p:cNvPr>
                <p:cNvSpPr txBox="1"/>
                <p:nvPr/>
              </p:nvSpPr>
              <p:spPr>
                <a:xfrm>
                  <a:off x="7580373" y="1140022"/>
                  <a:ext cx="883010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280D5"/>
                      </a:solidFill>
                    </a:rPr>
                    <a:t>04</a:t>
                  </a:r>
                </a:p>
              </p:txBody>
            </p:sp>
            <p:sp>
              <p:nvSpPr>
                <p:cNvPr id="50" name="TextBox 74">
                  <a:extLst>
                    <a:ext uri="{FF2B5EF4-FFF2-40B4-BE49-F238E27FC236}">
                      <a16:creationId xmlns:a16="http://schemas.microsoft.com/office/drawing/2014/main" id="{805D42F1-50DA-1448-B7F4-FB050FCDF988}"/>
                    </a:ext>
                  </a:extLst>
                </p:cNvPr>
                <p:cNvSpPr txBox="1"/>
                <p:nvPr/>
              </p:nvSpPr>
              <p:spPr>
                <a:xfrm>
                  <a:off x="7619624" y="2842489"/>
                  <a:ext cx="597266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F0"/>
                      </a:solidFill>
                    </a:rPr>
                    <a:t>05</a:t>
                  </a:r>
                </a:p>
              </p:txBody>
            </p:sp>
          </p:grpSp>
          <p:sp>
            <p:nvSpPr>
              <p:cNvPr id="9" name="文本框 254">
                <a:extLst>
                  <a:ext uri="{FF2B5EF4-FFF2-40B4-BE49-F238E27FC236}">
                    <a16:creationId xmlns:a16="http://schemas.microsoft.com/office/drawing/2014/main" id="{4A1F1291-E09A-D74C-B9AB-3164619388D5}"/>
                  </a:ext>
                </a:extLst>
              </p:cNvPr>
              <p:cNvSpPr txBox="1"/>
              <p:nvPr/>
            </p:nvSpPr>
            <p:spPr>
              <a:xfrm>
                <a:off x="2448898" y="1930205"/>
                <a:ext cx="1685077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简单易操作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实时查看运行状态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文本框 256">
                <a:extLst>
                  <a:ext uri="{FF2B5EF4-FFF2-40B4-BE49-F238E27FC236}">
                    <a16:creationId xmlns:a16="http://schemas.microsoft.com/office/drawing/2014/main" id="{C640C12E-3B61-D448-9497-638FD7E63E2F}"/>
                  </a:ext>
                </a:extLst>
              </p:cNvPr>
              <p:cNvSpPr txBox="1"/>
              <p:nvPr/>
            </p:nvSpPr>
            <p:spPr>
              <a:xfrm>
                <a:off x="2198883" y="3530431"/>
                <a:ext cx="2060179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失败重试、回滚、转移</a:t>
                </a:r>
                <a:endParaRPr kumimoji="1" lang="en-US" altLang="zh-CN" sz="1467" i="1" dirty="0">
                  <a:solidFill>
                    <a:srgbClr val="7DDBD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简单易维护</a:t>
                </a:r>
              </a:p>
            </p:txBody>
          </p:sp>
          <p:sp>
            <p:nvSpPr>
              <p:cNvPr id="11" name="文本框 258">
                <a:extLst>
                  <a:ext uri="{FF2B5EF4-FFF2-40B4-BE49-F238E27FC236}">
                    <a16:creationId xmlns:a16="http://schemas.microsoft.com/office/drawing/2014/main" id="{ED95428B-BC08-7043-B372-39D7CCF85925}"/>
                  </a:ext>
                </a:extLst>
              </p:cNvPr>
              <p:cNvSpPr txBox="1"/>
              <p:nvPr/>
            </p:nvSpPr>
            <p:spPr>
              <a:xfrm>
                <a:off x="8189836" y="2151644"/>
                <a:ext cx="1210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任务自依赖</a:t>
                </a:r>
                <a:endParaRPr kumimoji="1" lang="en-US" altLang="zh-CN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流程依赖等</a:t>
                </a:r>
              </a:p>
            </p:txBody>
          </p:sp>
          <p:sp>
            <p:nvSpPr>
              <p:cNvPr id="12" name="文本框 259">
                <a:extLst>
                  <a:ext uri="{FF2B5EF4-FFF2-40B4-BE49-F238E27FC236}">
                    <a16:creationId xmlns:a16="http://schemas.microsoft.com/office/drawing/2014/main" id="{8DD97630-7387-3F4D-ADC9-F51477EFB39A}"/>
                  </a:ext>
                </a:extLst>
              </p:cNvPr>
              <p:cNvSpPr txBox="1"/>
              <p:nvPr/>
            </p:nvSpPr>
            <p:spPr>
              <a:xfrm>
                <a:off x="8248380" y="3517925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便于排错、提醒</a:t>
                </a:r>
              </a:p>
            </p:txBody>
          </p:sp>
          <p:sp>
            <p:nvSpPr>
              <p:cNvPr id="13" name="TextBox 61">
                <a:extLst>
                  <a:ext uri="{FF2B5EF4-FFF2-40B4-BE49-F238E27FC236}">
                    <a16:creationId xmlns:a16="http://schemas.microsoft.com/office/drawing/2014/main" id="{15CC348E-126E-0B4E-AC1D-D3FF3011C770}"/>
                  </a:ext>
                </a:extLst>
              </p:cNvPr>
              <p:cNvSpPr txBox="1"/>
              <p:nvPr/>
            </p:nvSpPr>
            <p:spPr>
              <a:xfrm>
                <a:off x="1871531" y="4373123"/>
                <a:ext cx="2025816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67" b="1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丰富的任务类型</a:t>
                </a:r>
                <a:endParaRPr lang="en-US" sz="1867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文本框 262">
                <a:extLst>
                  <a:ext uri="{FF2B5EF4-FFF2-40B4-BE49-F238E27FC236}">
                    <a16:creationId xmlns:a16="http://schemas.microsoft.com/office/drawing/2014/main" id="{3BACC563-EE69-524F-9908-910187050726}"/>
                  </a:ext>
                </a:extLst>
              </p:cNvPr>
              <p:cNvSpPr txBox="1"/>
              <p:nvPr/>
            </p:nvSpPr>
            <p:spPr>
              <a:xfrm>
                <a:off x="2210661" y="4639232"/>
                <a:ext cx="16209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跨语言</a:t>
                </a:r>
                <a:endParaRPr kumimoji="1" lang="en-US" altLang="zh-CN" sz="1600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自定义插件机制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A8E141F-8DC7-FF4E-87E6-82160C126FC0}"/>
                  </a:ext>
                </a:extLst>
              </p:cNvPr>
              <p:cNvSpPr txBox="1"/>
              <p:nvPr/>
            </p:nvSpPr>
            <p:spPr>
              <a:xfrm>
                <a:off x="8190404" y="4171282"/>
                <a:ext cx="643333" cy="359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33" b="1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补数</a:t>
                </a:r>
                <a:endParaRPr lang="en-US" altLang="zh-CN" sz="1733" b="1" i="1" dirty="0">
                  <a:solidFill>
                    <a:srgbClr val="5B1B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848EF90-C595-E946-9044-63A21E2D3A19}"/>
                  </a:ext>
                </a:extLst>
              </p:cNvPr>
              <p:cNvSpPr/>
              <p:nvPr/>
            </p:nvSpPr>
            <p:spPr bwMode="auto">
              <a:xfrm rot="10800000" flipV="1">
                <a:off x="6187245" y="5374962"/>
                <a:ext cx="3220697" cy="559750"/>
              </a:xfrm>
              <a:custGeom>
                <a:avLst/>
                <a:gdLst>
                  <a:gd name="T0" fmla="*/ 1087 w 1142"/>
                  <a:gd name="T1" fmla="*/ 0 h 287"/>
                  <a:gd name="T2" fmla="*/ 0 w 1142"/>
                  <a:gd name="T3" fmla="*/ 287 h 287"/>
                  <a:gd name="T4" fmla="*/ 335 w 1142"/>
                  <a:gd name="T5" fmla="*/ 287 h 287"/>
                  <a:gd name="T6" fmla="*/ 1142 w 1142"/>
                  <a:gd name="T7" fmla="*/ 0 h 287"/>
                  <a:gd name="T8" fmla="*/ 1087 w 1142"/>
                  <a:gd name="T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2" h="287">
                    <a:moveTo>
                      <a:pt x="1087" y="0"/>
                    </a:moveTo>
                    <a:lnTo>
                      <a:pt x="0" y="287"/>
                    </a:lnTo>
                    <a:lnTo>
                      <a:pt x="335" y="287"/>
                    </a:lnTo>
                    <a:lnTo>
                      <a:pt x="1142" y="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7EC228B5-9A8D-B844-8921-FE064A0B7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 flipV="1">
                <a:off x="6199118" y="3992148"/>
                <a:ext cx="1450389" cy="1386697"/>
              </a:xfrm>
              <a:custGeom>
                <a:avLst/>
                <a:gdLst>
                  <a:gd name="T0" fmla="*/ 61 w 823"/>
                  <a:gd name="T1" fmla="*/ 147 h 774"/>
                  <a:gd name="T2" fmla="*/ 147 w 823"/>
                  <a:gd name="T3" fmla="*/ 60 h 774"/>
                  <a:gd name="T4" fmla="*/ 233 w 823"/>
                  <a:gd name="T5" fmla="*/ 147 h 774"/>
                  <a:gd name="T6" fmla="*/ 147 w 823"/>
                  <a:gd name="T7" fmla="*/ 233 h 774"/>
                  <a:gd name="T8" fmla="*/ 61 w 823"/>
                  <a:gd name="T9" fmla="*/ 147 h 774"/>
                  <a:gd name="T10" fmla="*/ 0 w 823"/>
                  <a:gd name="T11" fmla="*/ 147 h 774"/>
                  <a:gd name="T12" fmla="*/ 147 w 823"/>
                  <a:gd name="T13" fmla="*/ 293 h 774"/>
                  <a:gd name="T14" fmla="*/ 289 w 823"/>
                  <a:gd name="T15" fmla="*/ 180 h 774"/>
                  <a:gd name="T16" fmla="*/ 581 w 823"/>
                  <a:gd name="T17" fmla="*/ 180 h 774"/>
                  <a:gd name="T18" fmla="*/ 774 w 823"/>
                  <a:gd name="T19" fmla="*/ 330 h 774"/>
                  <a:gd name="T20" fmla="*/ 774 w 823"/>
                  <a:gd name="T21" fmla="*/ 774 h 774"/>
                  <a:gd name="T22" fmla="*/ 823 w 823"/>
                  <a:gd name="T23" fmla="*/ 774 h 774"/>
                  <a:gd name="T24" fmla="*/ 823 w 823"/>
                  <a:gd name="T25" fmla="*/ 330 h 774"/>
                  <a:gd name="T26" fmla="*/ 778 w 823"/>
                  <a:gd name="T27" fmla="*/ 203 h 774"/>
                  <a:gd name="T28" fmla="*/ 581 w 823"/>
                  <a:gd name="T29" fmla="*/ 131 h 774"/>
                  <a:gd name="T30" fmla="*/ 292 w 823"/>
                  <a:gd name="T31" fmla="*/ 131 h 774"/>
                  <a:gd name="T32" fmla="*/ 147 w 823"/>
                  <a:gd name="T33" fmla="*/ 0 h 774"/>
                  <a:gd name="T34" fmla="*/ 0 w 823"/>
                  <a:gd name="T35" fmla="*/ 14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3" h="774">
                    <a:moveTo>
                      <a:pt x="61" y="147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7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7"/>
                    </a:cubicBezTo>
                    <a:moveTo>
                      <a:pt x="0" y="147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6" y="293"/>
                      <a:pt x="274" y="245"/>
                      <a:pt x="289" y="180"/>
                    </a:cubicBezTo>
                    <a:cubicBezTo>
                      <a:pt x="581" y="180"/>
                      <a:pt x="581" y="180"/>
                      <a:pt x="581" y="180"/>
                    </a:cubicBezTo>
                    <a:cubicBezTo>
                      <a:pt x="653" y="180"/>
                      <a:pt x="774" y="200"/>
                      <a:pt x="774" y="330"/>
                    </a:cubicBezTo>
                    <a:cubicBezTo>
                      <a:pt x="774" y="774"/>
                      <a:pt x="774" y="774"/>
                      <a:pt x="774" y="774"/>
                    </a:cubicBezTo>
                    <a:cubicBezTo>
                      <a:pt x="823" y="774"/>
                      <a:pt x="823" y="774"/>
                      <a:pt x="823" y="774"/>
                    </a:cubicBezTo>
                    <a:cubicBezTo>
                      <a:pt x="823" y="330"/>
                      <a:pt x="823" y="330"/>
                      <a:pt x="823" y="330"/>
                    </a:cubicBezTo>
                    <a:cubicBezTo>
                      <a:pt x="823" y="295"/>
                      <a:pt x="815" y="245"/>
                      <a:pt x="778" y="203"/>
                    </a:cubicBezTo>
                    <a:cubicBezTo>
                      <a:pt x="737" y="155"/>
                      <a:pt x="671" y="131"/>
                      <a:pt x="581" y="131"/>
                    </a:cubicBezTo>
                    <a:cubicBezTo>
                      <a:pt x="292" y="131"/>
                      <a:pt x="292" y="131"/>
                      <a:pt x="292" y="131"/>
                    </a:cubicBezTo>
                    <a:cubicBezTo>
                      <a:pt x="285" y="58"/>
                      <a:pt x="222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22" name="Rectangle 37">
                <a:extLst>
                  <a:ext uri="{FF2B5EF4-FFF2-40B4-BE49-F238E27FC236}">
                    <a16:creationId xmlns:a16="http://schemas.microsoft.com/office/drawing/2014/main" id="{C465CB17-B52B-5B40-B77A-C9401FC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8303441" y="5979862"/>
                <a:ext cx="749857" cy="612491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 dirty="0"/>
              </a:p>
            </p:txBody>
          </p:sp>
          <p:sp>
            <p:nvSpPr>
              <p:cNvPr id="23" name="Freeform 205">
                <a:extLst>
                  <a:ext uri="{FF2B5EF4-FFF2-40B4-BE49-F238E27FC236}">
                    <a16:creationId xmlns:a16="http://schemas.microsoft.com/office/drawing/2014/main" id="{B6621701-3D8E-C64D-9CBC-E4EA7CB9DA54}"/>
                  </a:ext>
                </a:extLst>
              </p:cNvPr>
              <p:cNvSpPr/>
              <p:nvPr/>
            </p:nvSpPr>
            <p:spPr bwMode="auto">
              <a:xfrm>
                <a:off x="8398521" y="6216817"/>
                <a:ext cx="398734" cy="259292"/>
              </a:xfrm>
              <a:custGeom>
                <a:avLst/>
                <a:gdLst>
                  <a:gd name="T0" fmla="*/ 383 w 478"/>
                  <a:gd name="T1" fmla="*/ 76 h 371"/>
                  <a:gd name="T2" fmla="*/ 331 w 478"/>
                  <a:gd name="T3" fmla="*/ 35 h 371"/>
                  <a:gd name="T4" fmla="*/ 242 w 478"/>
                  <a:gd name="T5" fmla="*/ 0 h 371"/>
                  <a:gd name="T6" fmla="*/ 133 w 478"/>
                  <a:gd name="T7" fmla="*/ 0 h 371"/>
                  <a:gd name="T8" fmla="*/ 78 w 478"/>
                  <a:gd name="T9" fmla="*/ 118 h 371"/>
                  <a:gd name="T10" fmla="*/ 64 w 478"/>
                  <a:gd name="T11" fmla="*/ 114 h 371"/>
                  <a:gd name="T12" fmla="*/ 59 w 478"/>
                  <a:gd name="T13" fmla="*/ 128 h 371"/>
                  <a:gd name="T14" fmla="*/ 57 w 478"/>
                  <a:gd name="T15" fmla="*/ 132 h 371"/>
                  <a:gd name="T16" fmla="*/ 55 w 478"/>
                  <a:gd name="T17" fmla="*/ 137 h 371"/>
                  <a:gd name="T18" fmla="*/ 38 w 478"/>
                  <a:gd name="T19" fmla="*/ 130 h 371"/>
                  <a:gd name="T20" fmla="*/ 0 w 478"/>
                  <a:gd name="T21" fmla="*/ 220 h 371"/>
                  <a:gd name="T22" fmla="*/ 90 w 478"/>
                  <a:gd name="T23" fmla="*/ 258 h 371"/>
                  <a:gd name="T24" fmla="*/ 97 w 478"/>
                  <a:gd name="T25" fmla="*/ 260 h 371"/>
                  <a:gd name="T26" fmla="*/ 97 w 478"/>
                  <a:gd name="T27" fmla="*/ 258 h 371"/>
                  <a:gd name="T28" fmla="*/ 135 w 478"/>
                  <a:gd name="T29" fmla="*/ 170 h 371"/>
                  <a:gd name="T30" fmla="*/ 119 w 478"/>
                  <a:gd name="T31" fmla="*/ 163 h 371"/>
                  <a:gd name="T32" fmla="*/ 121 w 478"/>
                  <a:gd name="T33" fmla="*/ 159 h 371"/>
                  <a:gd name="T34" fmla="*/ 123 w 478"/>
                  <a:gd name="T35" fmla="*/ 154 h 371"/>
                  <a:gd name="T36" fmla="*/ 128 w 478"/>
                  <a:gd name="T37" fmla="*/ 140 h 371"/>
                  <a:gd name="T38" fmla="*/ 114 w 478"/>
                  <a:gd name="T39" fmla="*/ 135 h 371"/>
                  <a:gd name="T40" fmla="*/ 156 w 478"/>
                  <a:gd name="T41" fmla="*/ 38 h 371"/>
                  <a:gd name="T42" fmla="*/ 227 w 478"/>
                  <a:gd name="T43" fmla="*/ 38 h 371"/>
                  <a:gd name="T44" fmla="*/ 178 w 478"/>
                  <a:gd name="T45" fmla="*/ 175 h 371"/>
                  <a:gd name="T46" fmla="*/ 166 w 478"/>
                  <a:gd name="T47" fmla="*/ 251 h 371"/>
                  <a:gd name="T48" fmla="*/ 145 w 478"/>
                  <a:gd name="T49" fmla="*/ 253 h 371"/>
                  <a:gd name="T50" fmla="*/ 135 w 478"/>
                  <a:gd name="T51" fmla="*/ 277 h 371"/>
                  <a:gd name="T52" fmla="*/ 130 w 478"/>
                  <a:gd name="T53" fmla="*/ 286 h 371"/>
                  <a:gd name="T54" fmla="*/ 121 w 478"/>
                  <a:gd name="T55" fmla="*/ 282 h 371"/>
                  <a:gd name="T56" fmla="*/ 64 w 478"/>
                  <a:gd name="T57" fmla="*/ 260 h 371"/>
                  <a:gd name="T58" fmla="*/ 57 w 478"/>
                  <a:gd name="T59" fmla="*/ 260 h 371"/>
                  <a:gd name="T60" fmla="*/ 59 w 478"/>
                  <a:gd name="T61" fmla="*/ 310 h 371"/>
                  <a:gd name="T62" fmla="*/ 208 w 478"/>
                  <a:gd name="T63" fmla="*/ 298 h 371"/>
                  <a:gd name="T64" fmla="*/ 225 w 478"/>
                  <a:gd name="T65" fmla="*/ 208 h 371"/>
                  <a:gd name="T66" fmla="*/ 227 w 478"/>
                  <a:gd name="T67" fmla="*/ 211 h 371"/>
                  <a:gd name="T68" fmla="*/ 286 w 478"/>
                  <a:gd name="T69" fmla="*/ 253 h 371"/>
                  <a:gd name="T70" fmla="*/ 291 w 478"/>
                  <a:gd name="T71" fmla="*/ 371 h 371"/>
                  <a:gd name="T72" fmla="*/ 341 w 478"/>
                  <a:gd name="T73" fmla="*/ 369 h 371"/>
                  <a:gd name="T74" fmla="*/ 334 w 478"/>
                  <a:gd name="T75" fmla="*/ 227 h 371"/>
                  <a:gd name="T76" fmla="*/ 263 w 478"/>
                  <a:gd name="T77" fmla="*/ 175 h 371"/>
                  <a:gd name="T78" fmla="*/ 315 w 478"/>
                  <a:gd name="T79" fmla="*/ 69 h 371"/>
                  <a:gd name="T80" fmla="*/ 383 w 478"/>
                  <a:gd name="T81" fmla="*/ 123 h 371"/>
                  <a:gd name="T82" fmla="*/ 478 w 478"/>
                  <a:gd name="T83" fmla="*/ 43 h 371"/>
                  <a:gd name="T84" fmla="*/ 454 w 478"/>
                  <a:gd name="T85" fmla="*/ 14 h 371"/>
                  <a:gd name="T86" fmla="*/ 383 w 478"/>
                  <a:gd name="T87" fmla="*/ 7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8" h="371">
                    <a:moveTo>
                      <a:pt x="383" y="76"/>
                    </a:moveTo>
                    <a:lnTo>
                      <a:pt x="331" y="35"/>
                    </a:lnTo>
                    <a:lnTo>
                      <a:pt x="242" y="0"/>
                    </a:lnTo>
                    <a:lnTo>
                      <a:pt x="133" y="0"/>
                    </a:lnTo>
                    <a:lnTo>
                      <a:pt x="78" y="118"/>
                    </a:lnTo>
                    <a:lnTo>
                      <a:pt x="64" y="114"/>
                    </a:lnTo>
                    <a:lnTo>
                      <a:pt x="59" y="128"/>
                    </a:lnTo>
                    <a:lnTo>
                      <a:pt x="57" y="132"/>
                    </a:lnTo>
                    <a:lnTo>
                      <a:pt x="55" y="137"/>
                    </a:lnTo>
                    <a:lnTo>
                      <a:pt x="38" y="130"/>
                    </a:lnTo>
                    <a:lnTo>
                      <a:pt x="0" y="220"/>
                    </a:lnTo>
                    <a:lnTo>
                      <a:pt x="90" y="258"/>
                    </a:lnTo>
                    <a:lnTo>
                      <a:pt x="97" y="260"/>
                    </a:lnTo>
                    <a:lnTo>
                      <a:pt x="97" y="258"/>
                    </a:lnTo>
                    <a:lnTo>
                      <a:pt x="135" y="170"/>
                    </a:lnTo>
                    <a:lnTo>
                      <a:pt x="119" y="163"/>
                    </a:lnTo>
                    <a:lnTo>
                      <a:pt x="121" y="159"/>
                    </a:lnTo>
                    <a:lnTo>
                      <a:pt x="123" y="154"/>
                    </a:lnTo>
                    <a:lnTo>
                      <a:pt x="128" y="140"/>
                    </a:lnTo>
                    <a:lnTo>
                      <a:pt x="114" y="135"/>
                    </a:lnTo>
                    <a:lnTo>
                      <a:pt x="156" y="38"/>
                    </a:lnTo>
                    <a:lnTo>
                      <a:pt x="227" y="38"/>
                    </a:lnTo>
                    <a:lnTo>
                      <a:pt x="178" y="175"/>
                    </a:lnTo>
                    <a:lnTo>
                      <a:pt x="166" y="251"/>
                    </a:lnTo>
                    <a:lnTo>
                      <a:pt x="145" y="253"/>
                    </a:lnTo>
                    <a:lnTo>
                      <a:pt x="135" y="277"/>
                    </a:lnTo>
                    <a:lnTo>
                      <a:pt x="130" y="286"/>
                    </a:lnTo>
                    <a:lnTo>
                      <a:pt x="121" y="282"/>
                    </a:lnTo>
                    <a:lnTo>
                      <a:pt x="64" y="260"/>
                    </a:lnTo>
                    <a:lnTo>
                      <a:pt x="57" y="260"/>
                    </a:lnTo>
                    <a:lnTo>
                      <a:pt x="59" y="310"/>
                    </a:lnTo>
                    <a:lnTo>
                      <a:pt x="208" y="298"/>
                    </a:lnTo>
                    <a:lnTo>
                      <a:pt x="225" y="208"/>
                    </a:lnTo>
                    <a:lnTo>
                      <a:pt x="227" y="211"/>
                    </a:lnTo>
                    <a:lnTo>
                      <a:pt x="286" y="253"/>
                    </a:lnTo>
                    <a:lnTo>
                      <a:pt x="291" y="371"/>
                    </a:lnTo>
                    <a:lnTo>
                      <a:pt x="341" y="369"/>
                    </a:lnTo>
                    <a:lnTo>
                      <a:pt x="334" y="227"/>
                    </a:lnTo>
                    <a:lnTo>
                      <a:pt x="263" y="175"/>
                    </a:lnTo>
                    <a:lnTo>
                      <a:pt x="315" y="69"/>
                    </a:lnTo>
                    <a:lnTo>
                      <a:pt x="383" y="123"/>
                    </a:lnTo>
                    <a:lnTo>
                      <a:pt x="478" y="43"/>
                    </a:lnTo>
                    <a:lnTo>
                      <a:pt x="454" y="14"/>
                    </a:lnTo>
                    <a:lnTo>
                      <a:pt x="383" y="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6CF139C-1E53-9A42-A8B6-6489FB02ADE1}"/>
                  </a:ext>
                </a:extLst>
              </p:cNvPr>
              <p:cNvGrpSpPr/>
              <p:nvPr/>
            </p:nvGrpSpPr>
            <p:grpSpPr>
              <a:xfrm>
                <a:off x="7721530" y="4046778"/>
                <a:ext cx="411684" cy="400110"/>
                <a:chOff x="3618897" y="2279040"/>
                <a:chExt cx="706229" cy="703668"/>
              </a:xfrm>
              <a:solidFill>
                <a:srgbClr val="7030A0"/>
              </a:solidFill>
            </p:grpSpPr>
            <p:sp>
              <p:nvSpPr>
                <p:cNvPr id="27" name="Freeform 9">
                  <a:extLst>
                    <a:ext uri="{FF2B5EF4-FFF2-40B4-BE49-F238E27FC236}">
                      <a16:creationId xmlns:a16="http://schemas.microsoft.com/office/drawing/2014/main" id="{7BA8DD08-093C-C14B-A04E-BBE6590265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10">
                  <a:extLst>
                    <a:ext uri="{FF2B5EF4-FFF2-40B4-BE49-F238E27FC236}">
                      <a16:creationId xmlns:a16="http://schemas.microsoft.com/office/drawing/2014/main" id="{5AD2D1CC-A4A4-CA42-BF5D-F21FE828B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11">
                  <a:extLst>
                    <a:ext uri="{FF2B5EF4-FFF2-40B4-BE49-F238E27FC236}">
                      <a16:creationId xmlns:a16="http://schemas.microsoft.com/office/drawing/2014/main" id="{C99573DB-441A-9F4E-B4AF-1FDB60FE303B}"/>
                    </a:ext>
                  </a:extLst>
                </p:cNvPr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53B814-D1C4-794D-B520-889E4535B081}"/>
                  </a:ext>
                </a:extLst>
              </p:cNvPr>
              <p:cNvSpPr txBox="1"/>
              <p:nvPr/>
            </p:nvSpPr>
            <p:spPr>
              <a:xfrm>
                <a:off x="7169489" y="406907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5B1B82"/>
                    </a:solidFill>
                  </a:rPr>
                  <a:t>06</a:t>
                </a:r>
                <a:endParaRPr kumimoji="1" lang="zh-CN" altLang="en-US" b="1" dirty="0">
                  <a:solidFill>
                    <a:srgbClr val="5B1B8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0AE4D5A-7532-9641-B9F1-4C3B13790919}"/>
                  </a:ext>
                </a:extLst>
              </p:cNvPr>
              <p:cNvSpPr/>
              <p:nvPr/>
            </p:nvSpPr>
            <p:spPr>
              <a:xfrm>
                <a:off x="8139395" y="4530290"/>
                <a:ext cx="18419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重刷历史数据</a:t>
                </a:r>
                <a:endParaRPr lang="zh-CN" altLang="en-US" sz="1600" dirty="0">
                  <a:solidFill>
                    <a:srgbClr val="5B1B82"/>
                  </a:solidFill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15D4D2-C534-F94E-96A2-16A5F689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788" y="5225754"/>
              <a:ext cx="749300" cy="105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44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2566" y="417573"/>
            <a:ext cx="6072608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调度系统优势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7EAFD3-FA67-9549-9106-D1A518EB8AF3}"/>
              </a:ext>
            </a:extLst>
          </p:cNvPr>
          <p:cNvGrpSpPr/>
          <p:nvPr/>
        </p:nvGrpSpPr>
        <p:grpSpPr>
          <a:xfrm>
            <a:off x="1315504" y="1497227"/>
            <a:ext cx="9543822" cy="4110329"/>
            <a:chOff x="1078834" y="1137180"/>
            <a:chExt cx="9543822" cy="41103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3F9E8CA-C6C3-4C45-8A29-BD14754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834" y="1311147"/>
              <a:ext cx="777307" cy="7087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81831D-BB52-1B4C-8265-AC360FD1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661" y="3467447"/>
              <a:ext cx="716342" cy="6477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E80EF7-7428-7E41-AC9F-31354923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2256" y="1311147"/>
              <a:ext cx="746825" cy="6096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829769-FCA4-8141-8BC5-579F0B96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7032" y="3404570"/>
              <a:ext cx="617273" cy="67823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F61DB0-A872-8440-B226-4A5CB41AF6A0}"/>
                </a:ext>
              </a:extLst>
            </p:cNvPr>
            <p:cNvSpPr/>
            <p:nvPr/>
          </p:nvSpPr>
          <p:spPr>
            <a:xfrm>
              <a:off x="1878003" y="11371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高可靠性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B4FF86-DD36-FC41-98D0-97D6C35AC80F}"/>
                </a:ext>
              </a:extLst>
            </p:cNvPr>
            <p:cNvSpPr/>
            <p:nvPr/>
          </p:nvSpPr>
          <p:spPr>
            <a:xfrm>
              <a:off x="1856141" y="327285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丰富的使用场景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FEA7F2-9706-BC49-AB24-001010F767DB}"/>
                </a:ext>
              </a:extLst>
            </p:cNvPr>
            <p:cNvSpPr/>
            <p:nvPr/>
          </p:nvSpPr>
          <p:spPr>
            <a:xfrm>
              <a:off x="6670586" y="35960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高扩展性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65FC21E-5B5F-AC43-A54C-96FE99D8C815}"/>
                </a:ext>
              </a:extLst>
            </p:cNvPr>
            <p:cNvSpPr/>
            <p:nvPr/>
          </p:nvSpPr>
          <p:spPr>
            <a:xfrm>
              <a:off x="1856141" y="1870582"/>
              <a:ext cx="3199511" cy="106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去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中心化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自身支持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采用任务队列来避免过载，不会造成机器卡死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67ED7-8C5A-724B-9B22-F23133A067FE}"/>
                </a:ext>
              </a:extLst>
            </p:cNvPr>
            <p:cNvSpPr/>
            <p:nvPr/>
          </p:nvSpPr>
          <p:spPr>
            <a:xfrm>
              <a:off x="6672680" y="1892661"/>
              <a:ext cx="3620654" cy="107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监控界面，所有流程定义都是可视化，通过拖拽任务定制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，通过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方式与第三方系统对接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一键部署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DDD4AD3-F982-254D-BA6D-CFDF99215C2B}"/>
                </a:ext>
              </a:extLst>
            </p:cNvPr>
            <p:cNvSpPr/>
            <p:nvPr/>
          </p:nvSpPr>
          <p:spPr>
            <a:xfrm>
              <a:off x="1856141" y="3897331"/>
              <a:ext cx="3268946" cy="1350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支持暂停恢复操作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支持多租户，更好的应对大数据的使用场景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支持更多的任务类型，如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spark, hive,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mr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python,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sub_process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shell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98A888-1734-AA46-B540-0C23908DF5C1}"/>
                </a:ext>
              </a:extLst>
            </p:cNvPr>
            <p:cNvSpPr/>
            <p:nvPr/>
          </p:nvSpPr>
          <p:spPr>
            <a:xfrm>
              <a:off x="6670586" y="3919189"/>
              <a:ext cx="3952070" cy="1019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支持自定义任务类型，调度器使用分布式调度，调度能力随集群线性增长，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支持动态上下线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3234128-523F-D64A-A331-9F7295D0E027}"/>
              </a:ext>
            </a:extLst>
          </p:cNvPr>
          <p:cNvSpPr/>
          <p:nvPr/>
        </p:nvSpPr>
        <p:spPr>
          <a:xfrm>
            <a:off x="6840392" y="14972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b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简单易用</a:t>
            </a:r>
            <a:endParaRPr lang="zh-CN" altLang="en-US" b="1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875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95204" y="425013"/>
            <a:ext cx="6072608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调度系统主要能力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7157C9-2E1D-C047-809B-9C2D62702A43}"/>
              </a:ext>
            </a:extLst>
          </p:cNvPr>
          <p:cNvGrpSpPr/>
          <p:nvPr/>
        </p:nvGrpSpPr>
        <p:grpSpPr>
          <a:xfrm>
            <a:off x="1012900" y="1428227"/>
            <a:ext cx="10212201" cy="4507182"/>
            <a:chOff x="1012900" y="1428227"/>
            <a:chExt cx="10212201" cy="45071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C66248-8D5F-CF48-A766-40E09DB77BB3}"/>
                </a:ext>
              </a:extLst>
            </p:cNvPr>
            <p:cNvGrpSpPr/>
            <p:nvPr/>
          </p:nvGrpSpPr>
          <p:grpSpPr>
            <a:xfrm>
              <a:off x="9068577" y="4185380"/>
              <a:ext cx="2156524" cy="1750029"/>
              <a:chOff x="9068577" y="4220216"/>
              <a:chExt cx="2156524" cy="1750029"/>
            </a:xfrm>
          </p:grpSpPr>
          <p:sp>
            <p:nvSpPr>
              <p:cNvPr id="58" name="Oval 34">
                <a:extLst>
                  <a:ext uri="{FF2B5EF4-FFF2-40B4-BE49-F238E27FC236}">
                    <a16:creationId xmlns:a16="http://schemas.microsoft.com/office/drawing/2014/main" id="{DC187714-9B3D-B44E-A11F-3E52644662D2}"/>
                  </a:ext>
                </a:extLst>
              </p:cNvPr>
              <p:cNvSpPr/>
              <p:nvPr/>
            </p:nvSpPr>
            <p:spPr>
              <a:xfrm>
                <a:off x="9780756" y="4220216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00EFA0D3-77A3-8643-81E7-29832B0A7E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8577" y="5279033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支持每日十万数据量级任务稳定运行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BD3A077-24C0-7E48-ADBA-4076771B980B}"/>
                </a:ext>
              </a:extLst>
            </p:cNvPr>
            <p:cNvGrpSpPr/>
            <p:nvPr/>
          </p:nvGrpSpPr>
          <p:grpSpPr>
            <a:xfrm>
              <a:off x="8969699" y="1428227"/>
              <a:ext cx="2156524" cy="1730284"/>
              <a:chOff x="975305" y="4167911"/>
              <a:chExt cx="2156524" cy="1730284"/>
            </a:xfrm>
          </p:grpSpPr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269094E9-6F4E-7046-BD94-BD950664009A}"/>
                  </a:ext>
                </a:extLst>
              </p:cNvPr>
              <p:cNvSpPr/>
              <p:nvPr/>
            </p:nvSpPr>
            <p:spPr>
              <a:xfrm>
                <a:off x="1834327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9B7FBA68-3938-2443-A73B-09C7467BD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305" y="5206983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工作流可定时、依赖、手动、暂停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停止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恢复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Shape 4417">
                <a:extLst>
                  <a:ext uri="{FF2B5EF4-FFF2-40B4-BE49-F238E27FC236}">
                    <a16:creationId xmlns:a16="http://schemas.microsoft.com/office/drawing/2014/main" id="{58225173-54BD-7141-8F07-82B0F87930DF}"/>
                  </a:ext>
                </a:extLst>
              </p:cNvPr>
              <p:cNvSpPr/>
              <p:nvPr/>
            </p:nvSpPr>
            <p:spPr>
              <a:xfrm>
                <a:off x="2018222" y="4363776"/>
                <a:ext cx="334010" cy="334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5497"/>
                    </a:moveTo>
                    <a:cubicBezTo>
                      <a:pt x="8207" y="15497"/>
                      <a:pt x="6104" y="13394"/>
                      <a:pt x="6104" y="10801"/>
                    </a:cubicBezTo>
                    <a:cubicBezTo>
                      <a:pt x="6104" y="8206"/>
                      <a:pt x="8207" y="6103"/>
                      <a:pt x="10800" y="6103"/>
                    </a:cubicBezTo>
                    <a:cubicBezTo>
                      <a:pt x="13395" y="6103"/>
                      <a:pt x="15497" y="8206"/>
                      <a:pt x="15497" y="10801"/>
                    </a:cubicBezTo>
                    <a:cubicBezTo>
                      <a:pt x="15497" y="13394"/>
                      <a:pt x="13395" y="15497"/>
                      <a:pt x="10800" y="15497"/>
                    </a:cubicBezTo>
                    <a:close/>
                    <a:moveTo>
                      <a:pt x="19522" y="10801"/>
                    </a:moveTo>
                    <a:cubicBezTo>
                      <a:pt x="19522" y="9454"/>
                      <a:pt x="20352" y="8390"/>
                      <a:pt x="21600" y="7659"/>
                    </a:cubicBezTo>
                    <a:cubicBezTo>
                      <a:pt x="21376" y="6908"/>
                      <a:pt x="21077" y="6187"/>
                      <a:pt x="20711" y="5509"/>
                    </a:cubicBezTo>
                    <a:cubicBezTo>
                      <a:pt x="19310" y="5876"/>
                      <a:pt x="18177" y="5328"/>
                      <a:pt x="17225" y="4375"/>
                    </a:cubicBezTo>
                    <a:cubicBezTo>
                      <a:pt x="16273" y="3423"/>
                      <a:pt x="15982" y="2288"/>
                      <a:pt x="16347" y="889"/>
                    </a:cubicBezTo>
                    <a:cubicBezTo>
                      <a:pt x="15671" y="522"/>
                      <a:pt x="14951" y="224"/>
                      <a:pt x="14198" y="0"/>
                    </a:cubicBezTo>
                    <a:cubicBezTo>
                      <a:pt x="13467" y="1248"/>
                      <a:pt x="12147" y="2078"/>
                      <a:pt x="10800" y="2078"/>
                    </a:cubicBezTo>
                    <a:cubicBezTo>
                      <a:pt x="9453" y="2078"/>
                      <a:pt x="8134" y="1248"/>
                      <a:pt x="7403" y="0"/>
                    </a:cubicBezTo>
                    <a:cubicBezTo>
                      <a:pt x="6651" y="224"/>
                      <a:pt x="5931" y="522"/>
                      <a:pt x="5253" y="889"/>
                    </a:cubicBezTo>
                    <a:cubicBezTo>
                      <a:pt x="5620" y="2288"/>
                      <a:pt x="5329" y="3422"/>
                      <a:pt x="4375" y="4375"/>
                    </a:cubicBezTo>
                    <a:cubicBezTo>
                      <a:pt x="3423" y="5328"/>
                      <a:pt x="2290" y="5876"/>
                      <a:pt x="890" y="5510"/>
                    </a:cubicBezTo>
                    <a:cubicBezTo>
                      <a:pt x="523" y="6187"/>
                      <a:pt x="224" y="6908"/>
                      <a:pt x="0" y="7659"/>
                    </a:cubicBezTo>
                    <a:cubicBezTo>
                      <a:pt x="1249" y="8390"/>
                      <a:pt x="2078" y="9454"/>
                      <a:pt x="2078" y="10801"/>
                    </a:cubicBezTo>
                    <a:cubicBezTo>
                      <a:pt x="2078" y="12146"/>
                      <a:pt x="1249" y="13467"/>
                      <a:pt x="0" y="14198"/>
                    </a:cubicBezTo>
                    <a:cubicBezTo>
                      <a:pt x="224" y="14950"/>
                      <a:pt x="523" y="15670"/>
                      <a:pt x="890" y="16348"/>
                    </a:cubicBezTo>
                    <a:cubicBezTo>
                      <a:pt x="2290" y="15981"/>
                      <a:pt x="3423" y="16272"/>
                      <a:pt x="4375" y="17226"/>
                    </a:cubicBezTo>
                    <a:cubicBezTo>
                      <a:pt x="5327" y="18178"/>
                      <a:pt x="5620" y="19312"/>
                      <a:pt x="5253" y="20711"/>
                    </a:cubicBezTo>
                    <a:cubicBezTo>
                      <a:pt x="5931" y="21078"/>
                      <a:pt x="6651" y="21377"/>
                      <a:pt x="7403" y="21600"/>
                    </a:cubicBezTo>
                    <a:cubicBezTo>
                      <a:pt x="8134" y="20352"/>
                      <a:pt x="9453" y="19524"/>
                      <a:pt x="10800" y="19524"/>
                    </a:cubicBezTo>
                    <a:cubicBezTo>
                      <a:pt x="12147" y="19524"/>
                      <a:pt x="13467" y="20352"/>
                      <a:pt x="14198" y="21600"/>
                    </a:cubicBezTo>
                    <a:cubicBezTo>
                      <a:pt x="14951" y="21376"/>
                      <a:pt x="15671" y="21078"/>
                      <a:pt x="16349" y="20711"/>
                    </a:cubicBezTo>
                    <a:cubicBezTo>
                      <a:pt x="15982" y="19312"/>
                      <a:pt x="16273" y="18178"/>
                      <a:pt x="17225" y="17226"/>
                    </a:cubicBezTo>
                    <a:cubicBezTo>
                      <a:pt x="18177" y="16272"/>
                      <a:pt x="19310" y="15724"/>
                      <a:pt x="20711" y="16091"/>
                    </a:cubicBezTo>
                    <a:cubicBezTo>
                      <a:pt x="21077" y="15413"/>
                      <a:pt x="21376" y="14693"/>
                      <a:pt x="21600" y="13941"/>
                    </a:cubicBezTo>
                    <a:cubicBezTo>
                      <a:pt x="20352" y="13210"/>
                      <a:pt x="19522" y="12146"/>
                      <a:pt x="19522" y="108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3EAFDA-E96E-BA45-8670-49B3C13E43F2}"/>
                </a:ext>
              </a:extLst>
            </p:cNvPr>
            <p:cNvGrpSpPr/>
            <p:nvPr/>
          </p:nvGrpSpPr>
          <p:grpSpPr>
            <a:xfrm>
              <a:off x="1037740" y="1455585"/>
              <a:ext cx="2156524" cy="1702926"/>
              <a:chOff x="1116119" y="1455585"/>
              <a:chExt cx="2156524" cy="1702926"/>
            </a:xfrm>
          </p:grpSpPr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04E0174C-BFDE-8449-A86B-946E82919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119" y="2467299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Task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以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DAG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形式关联，实时监控任务的状态</a:t>
                </a:r>
              </a:p>
            </p:txBody>
          </p:sp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8C06F6B9-2F6A-7E48-AF13-BAECAEA1EBC2}"/>
                  </a:ext>
                </a:extLst>
              </p:cNvPr>
              <p:cNvSpPr/>
              <p:nvPr/>
            </p:nvSpPr>
            <p:spPr>
              <a:xfrm>
                <a:off x="1832147" y="1455585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D31CF95-3199-A44D-89F4-73A63FEBD20C}"/>
                  </a:ext>
                </a:extLst>
              </p:cNvPr>
              <p:cNvGrpSpPr/>
              <p:nvPr/>
            </p:nvGrpSpPr>
            <p:grpSpPr>
              <a:xfrm>
                <a:off x="1984024" y="1650044"/>
                <a:ext cx="377444" cy="324670"/>
                <a:chOff x="2962143" y="1772986"/>
                <a:chExt cx="691399" cy="691400"/>
              </a:xfrm>
              <a:solidFill>
                <a:schemeClr val="bg1"/>
              </a:solidFill>
            </p:grpSpPr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7B583A57-499C-3D4D-AA42-CAB75CA4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4074" y="1994917"/>
                  <a:ext cx="247538" cy="247538"/>
                </a:xfrm>
                <a:custGeom>
                  <a:avLst/>
                  <a:gdLst>
                    <a:gd name="T0" fmla="*/ 0 w 203"/>
                    <a:gd name="T1" fmla="*/ 203 h 203"/>
                    <a:gd name="T2" fmla="*/ 203 w 203"/>
                    <a:gd name="T3" fmla="*/ 0 h 203"/>
                    <a:gd name="T4" fmla="*/ 0 w 203"/>
                    <a:gd name="T5" fmla="*/ 20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3" h="203">
                      <a:moveTo>
                        <a:pt x="0" y="203"/>
                      </a:moveTo>
                      <a:lnTo>
                        <a:pt x="203" y="0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" name="Line 38">
                  <a:extLst>
                    <a:ext uri="{FF2B5EF4-FFF2-40B4-BE49-F238E27FC236}">
                      <a16:creationId xmlns:a16="http://schemas.microsoft.com/office/drawing/2014/main" id="{A20B0B61-42DF-FC4C-85B9-799B33825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84074" y="1994917"/>
                  <a:ext cx="247538" cy="247538"/>
                </a:xfrm>
                <a:prstGeom prst="line">
                  <a:avLst/>
                </a:prstGeom>
                <a:grpFill/>
                <a:ln w="30163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607ABCEA-E1CE-7A44-8F6D-CDC68D3FC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143" y="2092469"/>
                  <a:ext cx="385330" cy="371917"/>
                </a:xfrm>
                <a:custGeom>
                  <a:avLst/>
                  <a:gdLst>
                    <a:gd name="T0" fmla="*/ 116 w 134"/>
                    <a:gd name="T1" fmla="*/ 33 h 129"/>
                    <a:gd name="T2" fmla="*/ 108 w 134"/>
                    <a:gd name="T3" fmla="*/ 78 h 129"/>
                    <a:gd name="T4" fmla="*/ 78 w 134"/>
                    <a:gd name="T5" fmla="*/ 108 h 129"/>
                    <a:gd name="T6" fmla="*/ 50 w 134"/>
                    <a:gd name="T7" fmla="*/ 119 h 129"/>
                    <a:gd name="T8" fmla="*/ 22 w 134"/>
                    <a:gd name="T9" fmla="*/ 108 h 129"/>
                    <a:gd name="T10" fmla="*/ 10 w 134"/>
                    <a:gd name="T11" fmla="*/ 79 h 129"/>
                    <a:gd name="T12" fmla="*/ 22 w 134"/>
                    <a:gd name="T13" fmla="*/ 51 h 129"/>
                    <a:gd name="T14" fmla="*/ 51 w 134"/>
                    <a:gd name="T15" fmla="*/ 21 h 129"/>
                    <a:gd name="T16" fmla="*/ 80 w 134"/>
                    <a:gd name="T17" fmla="*/ 9 h 129"/>
                    <a:gd name="T18" fmla="*/ 96 w 134"/>
                    <a:gd name="T19" fmla="*/ 13 h 129"/>
                    <a:gd name="T20" fmla="*/ 103 w 134"/>
                    <a:gd name="T21" fmla="*/ 5 h 129"/>
                    <a:gd name="T22" fmla="*/ 80 w 134"/>
                    <a:gd name="T23" fmla="*/ 0 h 129"/>
                    <a:gd name="T24" fmla="*/ 44 w 134"/>
                    <a:gd name="T25" fmla="*/ 14 h 129"/>
                    <a:gd name="T26" fmla="*/ 15 w 134"/>
                    <a:gd name="T27" fmla="*/ 44 h 129"/>
                    <a:gd name="T28" fmla="*/ 0 w 134"/>
                    <a:gd name="T29" fmla="*/ 79 h 129"/>
                    <a:gd name="T30" fmla="*/ 15 w 134"/>
                    <a:gd name="T31" fmla="*/ 114 h 129"/>
                    <a:gd name="T32" fmla="*/ 50 w 134"/>
                    <a:gd name="T33" fmla="*/ 129 h 129"/>
                    <a:gd name="T34" fmla="*/ 50 w 134"/>
                    <a:gd name="T35" fmla="*/ 129 h 129"/>
                    <a:gd name="T36" fmla="*/ 85 w 134"/>
                    <a:gd name="T37" fmla="*/ 114 h 129"/>
                    <a:gd name="T38" fmla="*/ 115 w 134"/>
                    <a:gd name="T39" fmla="*/ 85 h 129"/>
                    <a:gd name="T40" fmla="*/ 124 w 134"/>
                    <a:gd name="T41" fmla="*/ 26 h 129"/>
                    <a:gd name="T42" fmla="*/ 116 w 134"/>
                    <a:gd name="T43" fmla="*/ 33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4" h="129">
                      <a:moveTo>
                        <a:pt x="116" y="33"/>
                      </a:moveTo>
                      <a:cubicBezTo>
                        <a:pt x="123" y="48"/>
                        <a:pt x="120" y="66"/>
                        <a:pt x="108" y="78"/>
                      </a:cubicBezTo>
                      <a:cubicBezTo>
                        <a:pt x="106" y="80"/>
                        <a:pt x="81" y="105"/>
                        <a:pt x="78" y="108"/>
                      </a:cubicBezTo>
                      <a:cubicBezTo>
                        <a:pt x="71" y="115"/>
                        <a:pt x="61" y="119"/>
                        <a:pt x="50" y="119"/>
                      </a:cubicBezTo>
                      <a:cubicBezTo>
                        <a:pt x="39" y="119"/>
                        <a:pt x="29" y="115"/>
                        <a:pt x="22" y="108"/>
                      </a:cubicBezTo>
                      <a:cubicBezTo>
                        <a:pt x="14" y="100"/>
                        <a:pt x="10" y="90"/>
                        <a:pt x="10" y="79"/>
                      </a:cubicBezTo>
                      <a:cubicBezTo>
                        <a:pt x="10" y="68"/>
                        <a:pt x="14" y="58"/>
                        <a:pt x="22" y="5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9" y="13"/>
                        <a:pt x="69" y="9"/>
                        <a:pt x="80" y="9"/>
                      </a:cubicBezTo>
                      <a:cubicBezTo>
                        <a:pt x="85" y="9"/>
                        <a:pt x="91" y="10"/>
                        <a:pt x="96" y="13"/>
                      </a:cubicBezTo>
                      <a:cubicBezTo>
                        <a:pt x="103" y="5"/>
                        <a:pt x="103" y="5"/>
                        <a:pt x="103" y="5"/>
                      </a:cubicBezTo>
                      <a:cubicBezTo>
                        <a:pt x="96" y="2"/>
                        <a:pt x="88" y="0"/>
                        <a:pt x="80" y="0"/>
                      </a:cubicBezTo>
                      <a:cubicBezTo>
                        <a:pt x="66" y="0"/>
                        <a:pt x="54" y="5"/>
                        <a:pt x="44" y="14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5" y="53"/>
                        <a:pt x="0" y="66"/>
                        <a:pt x="0" y="79"/>
                      </a:cubicBezTo>
                      <a:cubicBezTo>
                        <a:pt x="0" y="92"/>
                        <a:pt x="5" y="105"/>
                        <a:pt x="15" y="114"/>
                      </a:cubicBezTo>
                      <a:cubicBezTo>
                        <a:pt x="24" y="124"/>
                        <a:pt x="37" y="129"/>
                        <a:pt x="50" y="129"/>
                      </a:cubicBezTo>
                      <a:cubicBezTo>
                        <a:pt x="50" y="129"/>
                        <a:pt x="50" y="129"/>
                        <a:pt x="50" y="129"/>
                      </a:cubicBezTo>
                      <a:cubicBezTo>
                        <a:pt x="63" y="129"/>
                        <a:pt x="76" y="124"/>
                        <a:pt x="85" y="114"/>
                      </a:cubicBezTo>
                      <a:cubicBezTo>
                        <a:pt x="88" y="112"/>
                        <a:pt x="113" y="86"/>
                        <a:pt x="115" y="85"/>
                      </a:cubicBezTo>
                      <a:cubicBezTo>
                        <a:pt x="131" y="69"/>
                        <a:pt x="134" y="45"/>
                        <a:pt x="124" y="26"/>
                      </a:cubicBezTo>
                      <a:lnTo>
                        <a:pt x="116" y="3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" name="Freeform 40">
                  <a:extLst>
                    <a:ext uri="{FF2B5EF4-FFF2-40B4-BE49-F238E27FC236}">
                      <a16:creationId xmlns:a16="http://schemas.microsoft.com/office/drawing/2014/main" id="{A59748DA-AFFD-CD42-91CC-66F6CB012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651" y="1772986"/>
                  <a:ext cx="382891" cy="371917"/>
                </a:xfrm>
                <a:custGeom>
                  <a:avLst/>
                  <a:gdLst>
                    <a:gd name="T0" fmla="*/ 17 w 133"/>
                    <a:gd name="T1" fmla="*/ 96 h 129"/>
                    <a:gd name="T2" fmla="*/ 25 w 133"/>
                    <a:gd name="T3" fmla="*/ 51 h 129"/>
                    <a:gd name="T4" fmla="*/ 55 w 133"/>
                    <a:gd name="T5" fmla="*/ 21 h 129"/>
                    <a:gd name="T6" fmla="*/ 83 w 133"/>
                    <a:gd name="T7" fmla="*/ 9 h 129"/>
                    <a:gd name="T8" fmla="*/ 112 w 133"/>
                    <a:gd name="T9" fmla="*/ 21 h 129"/>
                    <a:gd name="T10" fmla="*/ 124 w 133"/>
                    <a:gd name="T11" fmla="*/ 50 h 129"/>
                    <a:gd name="T12" fmla="*/ 112 w 133"/>
                    <a:gd name="T13" fmla="*/ 78 h 129"/>
                    <a:gd name="T14" fmla="*/ 82 w 133"/>
                    <a:gd name="T15" fmla="*/ 108 h 129"/>
                    <a:gd name="T16" fmla="*/ 54 w 133"/>
                    <a:gd name="T17" fmla="*/ 120 h 129"/>
                    <a:gd name="T18" fmla="*/ 37 w 133"/>
                    <a:gd name="T19" fmla="*/ 116 h 129"/>
                    <a:gd name="T20" fmla="*/ 30 w 133"/>
                    <a:gd name="T21" fmla="*/ 123 h 129"/>
                    <a:gd name="T22" fmla="*/ 54 w 133"/>
                    <a:gd name="T23" fmla="*/ 129 h 129"/>
                    <a:gd name="T24" fmla="*/ 89 w 133"/>
                    <a:gd name="T25" fmla="*/ 115 h 129"/>
                    <a:gd name="T26" fmla="*/ 119 w 133"/>
                    <a:gd name="T27" fmla="*/ 85 h 129"/>
                    <a:gd name="T28" fmla="*/ 133 w 133"/>
                    <a:gd name="T29" fmla="*/ 50 h 129"/>
                    <a:gd name="T30" fmla="*/ 119 w 133"/>
                    <a:gd name="T31" fmla="*/ 14 h 129"/>
                    <a:gd name="T32" fmla="*/ 83 w 133"/>
                    <a:gd name="T33" fmla="*/ 0 h 129"/>
                    <a:gd name="T34" fmla="*/ 83 w 133"/>
                    <a:gd name="T35" fmla="*/ 0 h 129"/>
                    <a:gd name="T36" fmla="*/ 48 w 133"/>
                    <a:gd name="T37" fmla="*/ 14 h 129"/>
                    <a:gd name="T38" fmla="*/ 18 w 133"/>
                    <a:gd name="T39" fmla="*/ 44 h 129"/>
                    <a:gd name="T40" fmla="*/ 10 w 133"/>
                    <a:gd name="T41" fmla="*/ 103 h 129"/>
                    <a:gd name="T42" fmla="*/ 17 w 133"/>
                    <a:gd name="T43" fmla="*/ 96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3" h="129">
                      <a:moveTo>
                        <a:pt x="17" y="96"/>
                      </a:moveTo>
                      <a:cubicBezTo>
                        <a:pt x="10" y="81"/>
                        <a:pt x="13" y="63"/>
                        <a:pt x="25" y="51"/>
                      </a:cubicBezTo>
                      <a:cubicBezTo>
                        <a:pt x="27" y="49"/>
                        <a:pt x="52" y="24"/>
                        <a:pt x="55" y="21"/>
                      </a:cubicBezTo>
                      <a:cubicBezTo>
                        <a:pt x="62" y="14"/>
                        <a:pt x="73" y="9"/>
                        <a:pt x="83" y="9"/>
                      </a:cubicBezTo>
                      <a:cubicBezTo>
                        <a:pt x="94" y="9"/>
                        <a:pt x="104" y="14"/>
                        <a:pt x="112" y="21"/>
                      </a:cubicBezTo>
                      <a:cubicBezTo>
                        <a:pt x="119" y="29"/>
                        <a:pt x="124" y="39"/>
                        <a:pt x="124" y="50"/>
                      </a:cubicBezTo>
                      <a:cubicBezTo>
                        <a:pt x="124" y="60"/>
                        <a:pt x="119" y="71"/>
                        <a:pt x="112" y="7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74" y="116"/>
                        <a:pt x="64" y="120"/>
                        <a:pt x="54" y="120"/>
                      </a:cubicBezTo>
                      <a:cubicBezTo>
                        <a:pt x="48" y="120"/>
                        <a:pt x="42" y="118"/>
                        <a:pt x="37" y="116"/>
                      </a:cubicBezTo>
                      <a:cubicBezTo>
                        <a:pt x="30" y="123"/>
                        <a:pt x="30" y="123"/>
                        <a:pt x="30" y="123"/>
                      </a:cubicBezTo>
                      <a:cubicBezTo>
                        <a:pt x="37" y="127"/>
                        <a:pt x="45" y="129"/>
                        <a:pt x="54" y="129"/>
                      </a:cubicBezTo>
                      <a:cubicBezTo>
                        <a:pt x="67" y="129"/>
                        <a:pt x="79" y="124"/>
                        <a:pt x="89" y="115"/>
                      </a:cubicBezTo>
                      <a:cubicBezTo>
                        <a:pt x="119" y="85"/>
                        <a:pt x="119" y="85"/>
                        <a:pt x="119" y="85"/>
                      </a:cubicBezTo>
                      <a:cubicBezTo>
                        <a:pt x="128" y="76"/>
                        <a:pt x="133" y="63"/>
                        <a:pt x="133" y="50"/>
                      </a:cubicBezTo>
                      <a:cubicBezTo>
                        <a:pt x="133" y="36"/>
                        <a:pt x="128" y="24"/>
                        <a:pt x="119" y="14"/>
                      </a:cubicBezTo>
                      <a:cubicBezTo>
                        <a:pt x="109" y="5"/>
                        <a:pt x="97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0" y="0"/>
                        <a:pt x="57" y="5"/>
                        <a:pt x="48" y="14"/>
                      </a:cubicBezTo>
                      <a:cubicBezTo>
                        <a:pt x="46" y="17"/>
                        <a:pt x="20" y="42"/>
                        <a:pt x="18" y="44"/>
                      </a:cubicBezTo>
                      <a:cubicBezTo>
                        <a:pt x="2" y="60"/>
                        <a:pt x="0" y="84"/>
                        <a:pt x="10" y="103"/>
                      </a:cubicBezTo>
                      <a:lnTo>
                        <a:pt x="17" y="9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DD0AE77-157A-D24F-B9D6-7BA56FD5DCB6}"/>
                </a:ext>
              </a:extLst>
            </p:cNvPr>
            <p:cNvGrpSpPr/>
            <p:nvPr/>
          </p:nvGrpSpPr>
          <p:grpSpPr>
            <a:xfrm>
              <a:off x="6349864" y="4160361"/>
              <a:ext cx="2156524" cy="1767172"/>
              <a:chOff x="6361286" y="1442822"/>
              <a:chExt cx="2156524" cy="1767172"/>
            </a:xfrm>
          </p:grpSpPr>
          <p:sp>
            <p:nvSpPr>
              <p:cNvPr id="45" name="Oval 29">
                <a:extLst>
                  <a:ext uri="{FF2B5EF4-FFF2-40B4-BE49-F238E27FC236}">
                    <a16:creationId xmlns:a16="http://schemas.microsoft.com/office/drawing/2014/main" id="{715FD6D9-016B-B74D-B3D1-8FB9D00B56FA}"/>
                  </a:ext>
                </a:extLst>
              </p:cNvPr>
              <p:cNvSpPr/>
              <p:nvPr/>
            </p:nvSpPr>
            <p:spPr>
              <a:xfrm>
                <a:off x="6996444" y="1442822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Text Placeholder 2">
                <a:extLst>
                  <a:ext uri="{FF2B5EF4-FFF2-40B4-BE49-F238E27FC236}">
                    <a16:creationId xmlns:a16="http://schemas.microsoft.com/office/drawing/2014/main" id="{16DCDFE1-9B21-CB48-B127-BAD7190497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1286" y="2518782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去中心化设计确保系统的稳定、高可用</a:t>
                </a:r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1E4B28FE-23EA-174A-A614-C5CE6E7E8C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7176" y="1637716"/>
                <a:ext cx="378454" cy="344937"/>
              </a:xfrm>
              <a:custGeom>
                <a:avLst/>
                <a:gdLst>
                  <a:gd name="T0" fmla="*/ 179 w 224"/>
                  <a:gd name="T1" fmla="*/ 80 h 212"/>
                  <a:gd name="T2" fmla="*/ 180 w 224"/>
                  <a:gd name="T3" fmla="*/ 68 h 212"/>
                  <a:gd name="T4" fmla="*/ 112 w 224"/>
                  <a:gd name="T5" fmla="*/ 0 h 212"/>
                  <a:gd name="T6" fmla="*/ 44 w 224"/>
                  <a:gd name="T7" fmla="*/ 68 h 212"/>
                  <a:gd name="T8" fmla="*/ 45 w 224"/>
                  <a:gd name="T9" fmla="*/ 80 h 212"/>
                  <a:gd name="T10" fmla="*/ 0 w 224"/>
                  <a:gd name="T11" fmla="*/ 144 h 212"/>
                  <a:gd name="T12" fmla="*/ 68 w 224"/>
                  <a:gd name="T13" fmla="*/ 212 h 212"/>
                  <a:gd name="T14" fmla="*/ 112 w 224"/>
                  <a:gd name="T15" fmla="*/ 195 h 212"/>
                  <a:gd name="T16" fmla="*/ 156 w 224"/>
                  <a:gd name="T17" fmla="*/ 212 h 212"/>
                  <a:gd name="T18" fmla="*/ 224 w 224"/>
                  <a:gd name="T19" fmla="*/ 144 h 212"/>
                  <a:gd name="T20" fmla="*/ 179 w 224"/>
                  <a:gd name="T21" fmla="*/ 80 h 212"/>
                  <a:gd name="T22" fmla="*/ 52 w 224"/>
                  <a:gd name="T23" fmla="*/ 68 h 212"/>
                  <a:gd name="T24" fmla="*/ 112 w 224"/>
                  <a:gd name="T25" fmla="*/ 8 h 212"/>
                  <a:gd name="T26" fmla="*/ 172 w 224"/>
                  <a:gd name="T27" fmla="*/ 68 h 212"/>
                  <a:gd name="T28" fmla="*/ 171 w 224"/>
                  <a:gd name="T29" fmla="*/ 78 h 212"/>
                  <a:gd name="T30" fmla="*/ 156 w 224"/>
                  <a:gd name="T31" fmla="*/ 76 h 212"/>
                  <a:gd name="T32" fmla="*/ 112 w 224"/>
                  <a:gd name="T33" fmla="*/ 92 h 212"/>
                  <a:gd name="T34" fmla="*/ 68 w 224"/>
                  <a:gd name="T35" fmla="*/ 76 h 212"/>
                  <a:gd name="T36" fmla="*/ 53 w 224"/>
                  <a:gd name="T37" fmla="*/ 78 h 212"/>
                  <a:gd name="T38" fmla="*/ 52 w 224"/>
                  <a:gd name="T39" fmla="*/ 68 h 212"/>
                  <a:gd name="T40" fmla="*/ 128 w 224"/>
                  <a:gd name="T41" fmla="*/ 144 h 212"/>
                  <a:gd name="T42" fmla="*/ 112 w 224"/>
                  <a:gd name="T43" fmla="*/ 184 h 212"/>
                  <a:gd name="T44" fmla="*/ 96 w 224"/>
                  <a:gd name="T45" fmla="*/ 144 h 212"/>
                  <a:gd name="T46" fmla="*/ 97 w 224"/>
                  <a:gd name="T47" fmla="*/ 134 h 212"/>
                  <a:gd name="T48" fmla="*/ 112 w 224"/>
                  <a:gd name="T49" fmla="*/ 136 h 212"/>
                  <a:gd name="T50" fmla="*/ 127 w 224"/>
                  <a:gd name="T51" fmla="*/ 134 h 212"/>
                  <a:gd name="T52" fmla="*/ 128 w 224"/>
                  <a:gd name="T53" fmla="*/ 144 h 212"/>
                  <a:gd name="T54" fmla="*/ 112 w 224"/>
                  <a:gd name="T55" fmla="*/ 128 h 212"/>
                  <a:gd name="T56" fmla="*/ 99 w 224"/>
                  <a:gd name="T57" fmla="*/ 126 h 212"/>
                  <a:gd name="T58" fmla="*/ 112 w 224"/>
                  <a:gd name="T59" fmla="*/ 103 h 212"/>
                  <a:gd name="T60" fmla="*/ 125 w 224"/>
                  <a:gd name="T61" fmla="*/ 126 h 212"/>
                  <a:gd name="T62" fmla="*/ 112 w 224"/>
                  <a:gd name="T63" fmla="*/ 128 h 212"/>
                  <a:gd name="T64" fmla="*/ 91 w 224"/>
                  <a:gd name="T65" fmla="*/ 124 h 212"/>
                  <a:gd name="T66" fmla="*/ 55 w 224"/>
                  <a:gd name="T67" fmla="*/ 85 h 212"/>
                  <a:gd name="T68" fmla="*/ 68 w 224"/>
                  <a:gd name="T69" fmla="*/ 84 h 212"/>
                  <a:gd name="T70" fmla="*/ 106 w 224"/>
                  <a:gd name="T71" fmla="*/ 98 h 212"/>
                  <a:gd name="T72" fmla="*/ 91 w 224"/>
                  <a:gd name="T73" fmla="*/ 124 h 212"/>
                  <a:gd name="T74" fmla="*/ 118 w 224"/>
                  <a:gd name="T75" fmla="*/ 98 h 212"/>
                  <a:gd name="T76" fmla="*/ 156 w 224"/>
                  <a:gd name="T77" fmla="*/ 84 h 212"/>
                  <a:gd name="T78" fmla="*/ 169 w 224"/>
                  <a:gd name="T79" fmla="*/ 85 h 212"/>
                  <a:gd name="T80" fmla="*/ 133 w 224"/>
                  <a:gd name="T81" fmla="*/ 124 h 212"/>
                  <a:gd name="T82" fmla="*/ 118 w 224"/>
                  <a:gd name="T83" fmla="*/ 98 h 212"/>
                  <a:gd name="T84" fmla="*/ 8 w 224"/>
                  <a:gd name="T85" fmla="*/ 144 h 212"/>
                  <a:gd name="T86" fmla="*/ 47 w 224"/>
                  <a:gd name="T87" fmla="*/ 88 h 212"/>
                  <a:gd name="T88" fmla="*/ 89 w 224"/>
                  <a:gd name="T89" fmla="*/ 132 h 212"/>
                  <a:gd name="T90" fmla="*/ 88 w 224"/>
                  <a:gd name="T91" fmla="*/ 144 h 212"/>
                  <a:gd name="T92" fmla="*/ 106 w 224"/>
                  <a:gd name="T93" fmla="*/ 190 h 212"/>
                  <a:gd name="T94" fmla="*/ 68 w 224"/>
                  <a:gd name="T95" fmla="*/ 204 h 212"/>
                  <a:gd name="T96" fmla="*/ 8 w 224"/>
                  <a:gd name="T97" fmla="*/ 144 h 212"/>
                  <a:gd name="T98" fmla="*/ 156 w 224"/>
                  <a:gd name="T99" fmla="*/ 204 h 212"/>
                  <a:gd name="T100" fmla="*/ 118 w 224"/>
                  <a:gd name="T101" fmla="*/ 190 h 212"/>
                  <a:gd name="T102" fmla="*/ 136 w 224"/>
                  <a:gd name="T103" fmla="*/ 144 h 212"/>
                  <a:gd name="T104" fmla="*/ 135 w 224"/>
                  <a:gd name="T105" fmla="*/ 132 h 212"/>
                  <a:gd name="T106" fmla="*/ 177 w 224"/>
                  <a:gd name="T107" fmla="*/ 88 h 212"/>
                  <a:gd name="T108" fmla="*/ 216 w 224"/>
                  <a:gd name="T109" fmla="*/ 144 h 212"/>
                  <a:gd name="T110" fmla="*/ 156 w 224"/>
                  <a:gd name="T111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4" h="212">
                    <a:moveTo>
                      <a:pt x="179" y="80"/>
                    </a:moveTo>
                    <a:cubicBezTo>
                      <a:pt x="179" y="76"/>
                      <a:pt x="180" y="72"/>
                      <a:pt x="180" y="68"/>
                    </a:cubicBezTo>
                    <a:cubicBezTo>
                      <a:pt x="180" y="30"/>
                      <a:pt x="149" y="0"/>
                      <a:pt x="112" y="0"/>
                    </a:cubicBezTo>
                    <a:cubicBezTo>
                      <a:pt x="74" y="0"/>
                      <a:pt x="44" y="30"/>
                      <a:pt x="44" y="68"/>
                    </a:cubicBezTo>
                    <a:cubicBezTo>
                      <a:pt x="44" y="72"/>
                      <a:pt x="44" y="76"/>
                      <a:pt x="45" y="80"/>
                    </a:cubicBezTo>
                    <a:cubicBezTo>
                      <a:pt x="19" y="89"/>
                      <a:pt x="0" y="114"/>
                      <a:pt x="0" y="144"/>
                    </a:cubicBezTo>
                    <a:cubicBezTo>
                      <a:pt x="0" y="181"/>
                      <a:pt x="30" y="212"/>
                      <a:pt x="68" y="212"/>
                    </a:cubicBezTo>
                    <a:cubicBezTo>
                      <a:pt x="85" y="212"/>
                      <a:pt x="100" y="206"/>
                      <a:pt x="112" y="195"/>
                    </a:cubicBezTo>
                    <a:cubicBezTo>
                      <a:pt x="124" y="206"/>
                      <a:pt x="139" y="212"/>
                      <a:pt x="156" y="212"/>
                    </a:cubicBezTo>
                    <a:cubicBezTo>
                      <a:pt x="193" y="212"/>
                      <a:pt x="224" y="181"/>
                      <a:pt x="224" y="144"/>
                    </a:cubicBezTo>
                    <a:cubicBezTo>
                      <a:pt x="224" y="114"/>
                      <a:pt x="205" y="89"/>
                      <a:pt x="179" y="80"/>
                    </a:cubicBezTo>
                    <a:close/>
                    <a:moveTo>
                      <a:pt x="52" y="68"/>
                    </a:moveTo>
                    <a:cubicBezTo>
                      <a:pt x="52" y="35"/>
                      <a:pt x="79" y="8"/>
                      <a:pt x="112" y="8"/>
                    </a:cubicBezTo>
                    <a:cubicBezTo>
                      <a:pt x="145" y="8"/>
                      <a:pt x="172" y="35"/>
                      <a:pt x="172" y="68"/>
                    </a:cubicBezTo>
                    <a:cubicBezTo>
                      <a:pt x="172" y="71"/>
                      <a:pt x="171" y="74"/>
                      <a:pt x="171" y="78"/>
                    </a:cubicBezTo>
                    <a:cubicBezTo>
                      <a:pt x="166" y="77"/>
                      <a:pt x="161" y="76"/>
                      <a:pt x="156" y="76"/>
                    </a:cubicBezTo>
                    <a:cubicBezTo>
                      <a:pt x="139" y="76"/>
                      <a:pt x="124" y="82"/>
                      <a:pt x="112" y="92"/>
                    </a:cubicBezTo>
                    <a:cubicBezTo>
                      <a:pt x="100" y="82"/>
                      <a:pt x="85" y="76"/>
                      <a:pt x="68" y="76"/>
                    </a:cubicBezTo>
                    <a:cubicBezTo>
                      <a:pt x="63" y="76"/>
                      <a:pt x="58" y="77"/>
                      <a:pt x="53" y="78"/>
                    </a:cubicBezTo>
                    <a:cubicBezTo>
                      <a:pt x="52" y="74"/>
                      <a:pt x="52" y="71"/>
                      <a:pt x="52" y="68"/>
                    </a:cubicBezTo>
                    <a:close/>
                    <a:moveTo>
                      <a:pt x="128" y="144"/>
                    </a:moveTo>
                    <a:cubicBezTo>
                      <a:pt x="128" y="159"/>
                      <a:pt x="122" y="174"/>
                      <a:pt x="112" y="184"/>
                    </a:cubicBezTo>
                    <a:cubicBezTo>
                      <a:pt x="102" y="174"/>
                      <a:pt x="96" y="159"/>
                      <a:pt x="96" y="144"/>
                    </a:cubicBezTo>
                    <a:cubicBezTo>
                      <a:pt x="96" y="140"/>
                      <a:pt x="96" y="137"/>
                      <a:pt x="97" y="134"/>
                    </a:cubicBezTo>
                    <a:cubicBezTo>
                      <a:pt x="102" y="135"/>
                      <a:pt x="107" y="136"/>
                      <a:pt x="112" y="136"/>
                    </a:cubicBezTo>
                    <a:cubicBezTo>
                      <a:pt x="117" y="136"/>
                      <a:pt x="122" y="135"/>
                      <a:pt x="127" y="134"/>
                    </a:cubicBezTo>
                    <a:cubicBezTo>
                      <a:pt x="127" y="137"/>
                      <a:pt x="128" y="140"/>
                      <a:pt x="128" y="144"/>
                    </a:cubicBezTo>
                    <a:close/>
                    <a:moveTo>
                      <a:pt x="112" y="128"/>
                    </a:moveTo>
                    <a:cubicBezTo>
                      <a:pt x="107" y="128"/>
                      <a:pt x="103" y="127"/>
                      <a:pt x="99" y="126"/>
                    </a:cubicBezTo>
                    <a:cubicBezTo>
                      <a:pt x="101" y="118"/>
                      <a:pt x="106" y="110"/>
                      <a:pt x="112" y="103"/>
                    </a:cubicBezTo>
                    <a:cubicBezTo>
                      <a:pt x="118" y="110"/>
                      <a:pt x="122" y="118"/>
                      <a:pt x="125" y="126"/>
                    </a:cubicBezTo>
                    <a:cubicBezTo>
                      <a:pt x="121" y="127"/>
                      <a:pt x="116" y="128"/>
                      <a:pt x="112" y="128"/>
                    </a:cubicBezTo>
                    <a:close/>
                    <a:moveTo>
                      <a:pt x="91" y="124"/>
                    </a:moveTo>
                    <a:cubicBezTo>
                      <a:pt x="74" y="117"/>
                      <a:pt x="60" y="103"/>
                      <a:pt x="55" y="85"/>
                    </a:cubicBezTo>
                    <a:cubicBezTo>
                      <a:pt x="59" y="84"/>
                      <a:pt x="63" y="84"/>
                      <a:pt x="68" y="84"/>
                    </a:cubicBezTo>
                    <a:cubicBezTo>
                      <a:pt x="82" y="84"/>
                      <a:pt x="96" y="89"/>
                      <a:pt x="106" y="98"/>
                    </a:cubicBezTo>
                    <a:cubicBezTo>
                      <a:pt x="99" y="105"/>
                      <a:pt x="94" y="114"/>
                      <a:pt x="91" y="124"/>
                    </a:cubicBezTo>
                    <a:close/>
                    <a:moveTo>
                      <a:pt x="118" y="98"/>
                    </a:moveTo>
                    <a:cubicBezTo>
                      <a:pt x="128" y="89"/>
                      <a:pt x="141" y="84"/>
                      <a:pt x="156" y="84"/>
                    </a:cubicBezTo>
                    <a:cubicBezTo>
                      <a:pt x="160" y="84"/>
                      <a:pt x="165" y="84"/>
                      <a:pt x="169" y="85"/>
                    </a:cubicBezTo>
                    <a:cubicBezTo>
                      <a:pt x="164" y="103"/>
                      <a:pt x="150" y="117"/>
                      <a:pt x="133" y="124"/>
                    </a:cubicBezTo>
                    <a:cubicBezTo>
                      <a:pt x="130" y="114"/>
                      <a:pt x="124" y="105"/>
                      <a:pt x="118" y="98"/>
                    </a:cubicBezTo>
                    <a:close/>
                    <a:moveTo>
                      <a:pt x="8" y="144"/>
                    </a:moveTo>
                    <a:cubicBezTo>
                      <a:pt x="8" y="118"/>
                      <a:pt x="24" y="96"/>
                      <a:pt x="47" y="88"/>
                    </a:cubicBezTo>
                    <a:cubicBezTo>
                      <a:pt x="53" y="108"/>
                      <a:pt x="69" y="125"/>
                      <a:pt x="89" y="132"/>
                    </a:cubicBezTo>
                    <a:cubicBezTo>
                      <a:pt x="88" y="136"/>
                      <a:pt x="88" y="140"/>
                      <a:pt x="88" y="144"/>
                    </a:cubicBezTo>
                    <a:cubicBezTo>
                      <a:pt x="88" y="162"/>
                      <a:pt x="95" y="178"/>
                      <a:pt x="106" y="190"/>
                    </a:cubicBezTo>
                    <a:cubicBezTo>
                      <a:pt x="96" y="198"/>
                      <a:pt x="82" y="204"/>
                      <a:pt x="68" y="204"/>
                    </a:cubicBezTo>
                    <a:cubicBezTo>
                      <a:pt x="35" y="204"/>
                      <a:pt x="8" y="177"/>
                      <a:pt x="8" y="144"/>
                    </a:cubicBezTo>
                    <a:close/>
                    <a:moveTo>
                      <a:pt x="156" y="204"/>
                    </a:moveTo>
                    <a:cubicBezTo>
                      <a:pt x="141" y="204"/>
                      <a:pt x="128" y="198"/>
                      <a:pt x="118" y="190"/>
                    </a:cubicBezTo>
                    <a:cubicBezTo>
                      <a:pt x="129" y="178"/>
                      <a:pt x="136" y="162"/>
                      <a:pt x="136" y="144"/>
                    </a:cubicBezTo>
                    <a:cubicBezTo>
                      <a:pt x="136" y="140"/>
                      <a:pt x="135" y="136"/>
                      <a:pt x="135" y="132"/>
                    </a:cubicBezTo>
                    <a:cubicBezTo>
                      <a:pt x="155" y="125"/>
                      <a:pt x="170" y="108"/>
                      <a:pt x="177" y="88"/>
                    </a:cubicBezTo>
                    <a:cubicBezTo>
                      <a:pt x="199" y="96"/>
                      <a:pt x="216" y="118"/>
                      <a:pt x="216" y="144"/>
                    </a:cubicBezTo>
                    <a:cubicBezTo>
                      <a:pt x="216" y="177"/>
                      <a:pt x="189" y="204"/>
                      <a:pt x="156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80867763-0477-0E47-8B6F-11E9D5B8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0089" y="4363776"/>
              <a:ext cx="405176" cy="404089"/>
            </a:xfrm>
            <a:custGeom>
              <a:avLst/>
              <a:gdLst>
                <a:gd name="T0" fmla="*/ 191 w 220"/>
                <a:gd name="T1" fmla="*/ 74 h 200"/>
                <a:gd name="T2" fmla="*/ 191 w 220"/>
                <a:gd name="T3" fmla="*/ 66 h 200"/>
                <a:gd name="T4" fmla="*/ 124 w 220"/>
                <a:gd name="T5" fmla="*/ 0 h 200"/>
                <a:gd name="T6" fmla="*/ 64 w 220"/>
                <a:gd name="T7" fmla="*/ 36 h 200"/>
                <a:gd name="T8" fmla="*/ 63 w 220"/>
                <a:gd name="T9" fmla="*/ 36 h 200"/>
                <a:gd name="T10" fmla="*/ 14 w 220"/>
                <a:gd name="T11" fmla="*/ 84 h 200"/>
                <a:gd name="T12" fmla="*/ 16 w 220"/>
                <a:gd name="T13" fmla="*/ 96 h 200"/>
                <a:gd name="T14" fmla="*/ 0 w 220"/>
                <a:gd name="T15" fmla="*/ 114 h 200"/>
                <a:gd name="T16" fmla="*/ 19 w 220"/>
                <a:gd name="T17" fmla="*/ 132 h 200"/>
                <a:gd name="T18" fmla="*/ 20 w 220"/>
                <a:gd name="T19" fmla="*/ 132 h 200"/>
                <a:gd name="T20" fmla="*/ 62 w 220"/>
                <a:gd name="T21" fmla="*/ 132 h 200"/>
                <a:gd name="T22" fmla="*/ 63 w 220"/>
                <a:gd name="T23" fmla="*/ 132 h 200"/>
                <a:gd name="T24" fmla="*/ 64 w 220"/>
                <a:gd name="T25" fmla="*/ 132 h 200"/>
                <a:gd name="T26" fmla="*/ 106 w 220"/>
                <a:gd name="T27" fmla="*/ 132 h 200"/>
                <a:gd name="T28" fmla="*/ 106 w 220"/>
                <a:gd name="T29" fmla="*/ 184 h 200"/>
                <a:gd name="T30" fmla="*/ 86 w 220"/>
                <a:gd name="T31" fmla="*/ 165 h 200"/>
                <a:gd name="T32" fmla="*/ 80 w 220"/>
                <a:gd name="T33" fmla="*/ 170 h 200"/>
                <a:gd name="T34" fmla="*/ 110 w 220"/>
                <a:gd name="T35" fmla="*/ 200 h 200"/>
                <a:gd name="T36" fmla="*/ 140 w 220"/>
                <a:gd name="T37" fmla="*/ 171 h 200"/>
                <a:gd name="T38" fmla="*/ 134 w 220"/>
                <a:gd name="T39" fmla="*/ 165 h 200"/>
                <a:gd name="T40" fmla="*/ 114 w 220"/>
                <a:gd name="T41" fmla="*/ 185 h 200"/>
                <a:gd name="T42" fmla="*/ 114 w 220"/>
                <a:gd name="T43" fmla="*/ 132 h 200"/>
                <a:gd name="T44" fmla="*/ 123 w 220"/>
                <a:gd name="T45" fmla="*/ 132 h 200"/>
                <a:gd name="T46" fmla="*/ 124 w 220"/>
                <a:gd name="T47" fmla="*/ 132 h 200"/>
                <a:gd name="T48" fmla="*/ 125 w 220"/>
                <a:gd name="T49" fmla="*/ 132 h 200"/>
                <a:gd name="T50" fmla="*/ 190 w 220"/>
                <a:gd name="T51" fmla="*/ 132 h 200"/>
                <a:gd name="T52" fmla="*/ 190 w 220"/>
                <a:gd name="T53" fmla="*/ 132 h 200"/>
                <a:gd name="T54" fmla="*/ 220 w 220"/>
                <a:gd name="T55" fmla="*/ 103 h 200"/>
                <a:gd name="T56" fmla="*/ 191 w 220"/>
                <a:gd name="T57" fmla="*/ 74 h 200"/>
                <a:gd name="T58" fmla="*/ 191 w 220"/>
                <a:gd name="T59" fmla="*/ 124 h 200"/>
                <a:gd name="T60" fmla="*/ 190 w 220"/>
                <a:gd name="T61" fmla="*/ 124 h 200"/>
                <a:gd name="T62" fmla="*/ 125 w 220"/>
                <a:gd name="T63" fmla="*/ 124 h 200"/>
                <a:gd name="T64" fmla="*/ 124 w 220"/>
                <a:gd name="T65" fmla="*/ 124 h 200"/>
                <a:gd name="T66" fmla="*/ 123 w 220"/>
                <a:gd name="T67" fmla="*/ 124 h 200"/>
                <a:gd name="T68" fmla="*/ 114 w 220"/>
                <a:gd name="T69" fmla="*/ 124 h 200"/>
                <a:gd name="T70" fmla="*/ 114 w 220"/>
                <a:gd name="T71" fmla="*/ 65 h 200"/>
                <a:gd name="T72" fmla="*/ 106 w 220"/>
                <a:gd name="T73" fmla="*/ 65 h 200"/>
                <a:gd name="T74" fmla="*/ 106 w 220"/>
                <a:gd name="T75" fmla="*/ 124 h 200"/>
                <a:gd name="T76" fmla="*/ 64 w 220"/>
                <a:gd name="T77" fmla="*/ 124 h 200"/>
                <a:gd name="T78" fmla="*/ 63 w 220"/>
                <a:gd name="T79" fmla="*/ 124 h 200"/>
                <a:gd name="T80" fmla="*/ 62 w 220"/>
                <a:gd name="T81" fmla="*/ 124 h 200"/>
                <a:gd name="T82" fmla="*/ 20 w 220"/>
                <a:gd name="T83" fmla="*/ 124 h 200"/>
                <a:gd name="T84" fmla="*/ 19 w 220"/>
                <a:gd name="T85" fmla="*/ 124 h 200"/>
                <a:gd name="T86" fmla="*/ 8 w 220"/>
                <a:gd name="T87" fmla="*/ 114 h 200"/>
                <a:gd name="T88" fmla="*/ 17 w 220"/>
                <a:gd name="T89" fmla="*/ 103 h 200"/>
                <a:gd name="T90" fmla="*/ 26 w 220"/>
                <a:gd name="T91" fmla="*/ 102 h 200"/>
                <a:gd name="T92" fmla="*/ 23 w 220"/>
                <a:gd name="T93" fmla="*/ 94 h 200"/>
                <a:gd name="T94" fmla="*/ 22 w 220"/>
                <a:gd name="T95" fmla="*/ 84 h 200"/>
                <a:gd name="T96" fmla="*/ 63 w 220"/>
                <a:gd name="T97" fmla="*/ 44 h 200"/>
                <a:gd name="T98" fmla="*/ 64 w 220"/>
                <a:gd name="T99" fmla="*/ 44 h 200"/>
                <a:gd name="T100" fmla="*/ 69 w 220"/>
                <a:gd name="T101" fmla="*/ 44 h 200"/>
                <a:gd name="T102" fmla="*/ 71 w 220"/>
                <a:gd name="T103" fmla="*/ 40 h 200"/>
                <a:gd name="T104" fmla="*/ 124 w 220"/>
                <a:gd name="T105" fmla="*/ 8 h 200"/>
                <a:gd name="T106" fmla="*/ 183 w 220"/>
                <a:gd name="T107" fmla="*/ 66 h 200"/>
                <a:gd name="T108" fmla="*/ 183 w 220"/>
                <a:gd name="T109" fmla="*/ 73 h 200"/>
                <a:gd name="T110" fmla="*/ 182 w 220"/>
                <a:gd name="T111" fmla="*/ 82 h 200"/>
                <a:gd name="T112" fmla="*/ 191 w 220"/>
                <a:gd name="T113" fmla="*/ 82 h 200"/>
                <a:gd name="T114" fmla="*/ 212 w 220"/>
                <a:gd name="T115" fmla="*/ 103 h 200"/>
                <a:gd name="T116" fmla="*/ 191 w 220"/>
                <a:gd name="T117" fmla="*/ 1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200">
                  <a:moveTo>
                    <a:pt x="191" y="74"/>
                  </a:moveTo>
                  <a:cubicBezTo>
                    <a:pt x="191" y="72"/>
                    <a:pt x="191" y="69"/>
                    <a:pt x="191" y="66"/>
                  </a:cubicBezTo>
                  <a:cubicBezTo>
                    <a:pt x="191" y="30"/>
                    <a:pt x="167" y="0"/>
                    <a:pt x="124" y="0"/>
                  </a:cubicBezTo>
                  <a:cubicBezTo>
                    <a:pt x="98" y="0"/>
                    <a:pt x="75" y="15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31" y="36"/>
                    <a:pt x="14" y="58"/>
                    <a:pt x="14" y="84"/>
                  </a:cubicBezTo>
                  <a:cubicBezTo>
                    <a:pt x="14" y="88"/>
                    <a:pt x="15" y="92"/>
                    <a:pt x="16" y="96"/>
                  </a:cubicBezTo>
                  <a:cubicBezTo>
                    <a:pt x="7" y="97"/>
                    <a:pt x="0" y="105"/>
                    <a:pt x="0" y="114"/>
                  </a:cubicBezTo>
                  <a:cubicBezTo>
                    <a:pt x="0" y="124"/>
                    <a:pt x="9" y="132"/>
                    <a:pt x="19" y="132"/>
                  </a:cubicBezTo>
                  <a:cubicBezTo>
                    <a:pt x="19" y="132"/>
                    <a:pt x="20" y="132"/>
                    <a:pt x="20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3" y="132"/>
                    <a:pt x="63" y="132"/>
                  </a:cubicBezTo>
                  <a:cubicBezTo>
                    <a:pt x="63" y="132"/>
                    <a:pt x="64" y="132"/>
                    <a:pt x="64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10" y="200"/>
                    <a:pt x="110" y="200"/>
                    <a:pt x="110" y="200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14" y="185"/>
                    <a:pt x="114" y="185"/>
                    <a:pt x="114" y="185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2"/>
                    <a:pt x="124" y="132"/>
                    <a:pt x="124" y="132"/>
                  </a:cubicBezTo>
                  <a:cubicBezTo>
                    <a:pt x="124" y="132"/>
                    <a:pt x="125" y="132"/>
                    <a:pt x="125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207" y="132"/>
                    <a:pt x="220" y="119"/>
                    <a:pt x="220" y="103"/>
                  </a:cubicBezTo>
                  <a:cubicBezTo>
                    <a:pt x="220" y="87"/>
                    <a:pt x="207" y="75"/>
                    <a:pt x="191" y="74"/>
                  </a:cubicBezTo>
                  <a:close/>
                  <a:moveTo>
                    <a:pt x="191" y="124"/>
                  </a:moveTo>
                  <a:cubicBezTo>
                    <a:pt x="190" y="124"/>
                    <a:pt x="190" y="124"/>
                    <a:pt x="190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4"/>
                    <a:pt x="124" y="124"/>
                  </a:cubicBezTo>
                  <a:cubicBezTo>
                    <a:pt x="124" y="124"/>
                    <a:pt x="123" y="124"/>
                    <a:pt x="123" y="124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4"/>
                    <a:pt x="63" y="124"/>
                    <a:pt x="63" y="124"/>
                  </a:cubicBezTo>
                  <a:cubicBezTo>
                    <a:pt x="63" y="124"/>
                    <a:pt x="62" y="124"/>
                    <a:pt x="6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3" y="124"/>
                    <a:pt x="8" y="120"/>
                    <a:pt x="8" y="114"/>
                  </a:cubicBezTo>
                  <a:cubicBezTo>
                    <a:pt x="8" y="109"/>
                    <a:pt x="12" y="104"/>
                    <a:pt x="17" y="103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1"/>
                    <a:pt x="22" y="87"/>
                    <a:pt x="22" y="84"/>
                  </a:cubicBezTo>
                  <a:cubicBezTo>
                    <a:pt x="22" y="59"/>
                    <a:pt x="37" y="44"/>
                    <a:pt x="63" y="44"/>
                  </a:cubicBezTo>
                  <a:cubicBezTo>
                    <a:pt x="63" y="44"/>
                    <a:pt x="64" y="44"/>
                    <a:pt x="64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81" y="20"/>
                    <a:pt x="102" y="8"/>
                    <a:pt x="124" y="8"/>
                  </a:cubicBezTo>
                  <a:cubicBezTo>
                    <a:pt x="159" y="8"/>
                    <a:pt x="183" y="32"/>
                    <a:pt x="183" y="66"/>
                  </a:cubicBezTo>
                  <a:cubicBezTo>
                    <a:pt x="183" y="69"/>
                    <a:pt x="183" y="71"/>
                    <a:pt x="183" y="73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202" y="83"/>
                    <a:pt x="212" y="92"/>
                    <a:pt x="212" y="103"/>
                  </a:cubicBezTo>
                  <a:cubicBezTo>
                    <a:pt x="212" y="115"/>
                    <a:pt x="202" y="124"/>
                    <a:pt x="191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DE71631-AE75-754C-950E-DA85136DA1A1}"/>
                </a:ext>
              </a:extLst>
            </p:cNvPr>
            <p:cNvGrpSpPr/>
            <p:nvPr/>
          </p:nvGrpSpPr>
          <p:grpSpPr>
            <a:xfrm>
              <a:off x="3816752" y="1440441"/>
              <a:ext cx="2279247" cy="1745476"/>
              <a:chOff x="3816752" y="1440441"/>
              <a:chExt cx="2279247" cy="1745476"/>
            </a:xfrm>
          </p:grpSpPr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01396A2A-A2D0-024E-A8A1-5C3E73BB626B}"/>
                  </a:ext>
                </a:extLst>
              </p:cNvPr>
              <p:cNvSpPr/>
              <p:nvPr/>
            </p:nvSpPr>
            <p:spPr>
              <a:xfrm>
                <a:off x="4475347" y="144044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Text Placeholder 2">
                <a:extLst>
                  <a:ext uri="{FF2B5EF4-FFF2-40B4-BE49-F238E27FC236}">
                    <a16:creationId xmlns:a16="http://schemas.microsoft.com/office/drawing/2014/main" id="{88FD2A36-A2CD-FF4F-ACD4-B7925F015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2" y="2494705"/>
                <a:ext cx="2279247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Shell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MR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Spark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SQL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、依赖等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多种任务类型</a:t>
                </a:r>
              </a:p>
            </p:txBody>
          </p:sp>
          <p:sp>
            <p:nvSpPr>
              <p:cNvPr id="44" name="Freeform 107">
                <a:extLst>
                  <a:ext uri="{FF2B5EF4-FFF2-40B4-BE49-F238E27FC236}">
                    <a16:creationId xmlns:a16="http://schemas.microsoft.com/office/drawing/2014/main" id="{681F70AB-B59F-6E48-B2B7-AB93B6055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1562522"/>
                <a:ext cx="438628" cy="376140"/>
              </a:xfrm>
              <a:custGeom>
                <a:avLst/>
                <a:gdLst>
                  <a:gd name="T0" fmla="*/ 192 w 225"/>
                  <a:gd name="T1" fmla="*/ 116 h 182"/>
                  <a:gd name="T2" fmla="*/ 160 w 225"/>
                  <a:gd name="T3" fmla="*/ 145 h 182"/>
                  <a:gd name="T4" fmla="*/ 145 w 225"/>
                  <a:gd name="T5" fmla="*/ 145 h 182"/>
                  <a:gd name="T6" fmla="*/ 116 w 225"/>
                  <a:gd name="T7" fmla="*/ 117 h 182"/>
                  <a:gd name="T8" fmla="*/ 116 w 225"/>
                  <a:gd name="T9" fmla="*/ 65 h 182"/>
                  <a:gd name="T10" fmla="*/ 145 w 225"/>
                  <a:gd name="T11" fmla="*/ 33 h 182"/>
                  <a:gd name="T12" fmla="*/ 112 w 225"/>
                  <a:gd name="T13" fmla="*/ 0 h 182"/>
                  <a:gd name="T14" fmla="*/ 80 w 225"/>
                  <a:gd name="T15" fmla="*/ 33 h 182"/>
                  <a:gd name="T16" fmla="*/ 108 w 225"/>
                  <a:gd name="T17" fmla="*/ 65 h 182"/>
                  <a:gd name="T18" fmla="*/ 108 w 225"/>
                  <a:gd name="T19" fmla="*/ 117 h 182"/>
                  <a:gd name="T20" fmla="*/ 80 w 225"/>
                  <a:gd name="T21" fmla="*/ 145 h 182"/>
                  <a:gd name="T22" fmla="*/ 65 w 225"/>
                  <a:gd name="T23" fmla="*/ 145 h 182"/>
                  <a:gd name="T24" fmla="*/ 32 w 225"/>
                  <a:gd name="T25" fmla="*/ 116 h 182"/>
                  <a:gd name="T26" fmla="*/ 0 w 225"/>
                  <a:gd name="T27" fmla="*/ 149 h 182"/>
                  <a:gd name="T28" fmla="*/ 32 w 225"/>
                  <a:gd name="T29" fmla="*/ 182 h 182"/>
                  <a:gd name="T30" fmla="*/ 65 w 225"/>
                  <a:gd name="T31" fmla="*/ 153 h 182"/>
                  <a:gd name="T32" fmla="*/ 80 w 225"/>
                  <a:gd name="T33" fmla="*/ 153 h 182"/>
                  <a:gd name="T34" fmla="*/ 112 w 225"/>
                  <a:gd name="T35" fmla="*/ 182 h 182"/>
                  <a:gd name="T36" fmla="*/ 145 w 225"/>
                  <a:gd name="T37" fmla="*/ 153 h 182"/>
                  <a:gd name="T38" fmla="*/ 160 w 225"/>
                  <a:gd name="T39" fmla="*/ 153 h 182"/>
                  <a:gd name="T40" fmla="*/ 192 w 225"/>
                  <a:gd name="T41" fmla="*/ 182 h 182"/>
                  <a:gd name="T42" fmla="*/ 225 w 225"/>
                  <a:gd name="T43" fmla="*/ 149 h 182"/>
                  <a:gd name="T44" fmla="*/ 192 w 225"/>
                  <a:gd name="T45" fmla="*/ 116 h 182"/>
                  <a:gd name="T46" fmla="*/ 32 w 225"/>
                  <a:gd name="T47" fmla="*/ 174 h 182"/>
                  <a:gd name="T48" fmla="*/ 8 w 225"/>
                  <a:gd name="T49" fmla="*/ 149 h 182"/>
                  <a:gd name="T50" fmla="*/ 32 w 225"/>
                  <a:gd name="T51" fmla="*/ 124 h 182"/>
                  <a:gd name="T52" fmla="*/ 57 w 225"/>
                  <a:gd name="T53" fmla="*/ 149 h 182"/>
                  <a:gd name="T54" fmla="*/ 32 w 225"/>
                  <a:gd name="T55" fmla="*/ 174 h 182"/>
                  <a:gd name="T56" fmla="*/ 112 w 225"/>
                  <a:gd name="T57" fmla="*/ 174 h 182"/>
                  <a:gd name="T58" fmla="*/ 88 w 225"/>
                  <a:gd name="T59" fmla="*/ 149 h 182"/>
                  <a:gd name="T60" fmla="*/ 112 w 225"/>
                  <a:gd name="T61" fmla="*/ 124 h 182"/>
                  <a:gd name="T62" fmla="*/ 137 w 225"/>
                  <a:gd name="T63" fmla="*/ 149 h 182"/>
                  <a:gd name="T64" fmla="*/ 112 w 225"/>
                  <a:gd name="T65" fmla="*/ 174 h 182"/>
                  <a:gd name="T66" fmla="*/ 192 w 225"/>
                  <a:gd name="T67" fmla="*/ 174 h 182"/>
                  <a:gd name="T68" fmla="*/ 168 w 225"/>
                  <a:gd name="T69" fmla="*/ 149 h 182"/>
                  <a:gd name="T70" fmla="*/ 192 w 225"/>
                  <a:gd name="T71" fmla="*/ 124 h 182"/>
                  <a:gd name="T72" fmla="*/ 217 w 225"/>
                  <a:gd name="T73" fmla="*/ 149 h 182"/>
                  <a:gd name="T74" fmla="*/ 192 w 225"/>
                  <a:gd name="T75" fmla="*/ 17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5" h="182">
                    <a:moveTo>
                      <a:pt x="192" y="116"/>
                    </a:moveTo>
                    <a:cubicBezTo>
                      <a:pt x="176" y="116"/>
                      <a:pt x="162" y="129"/>
                      <a:pt x="160" y="145"/>
                    </a:cubicBezTo>
                    <a:cubicBezTo>
                      <a:pt x="145" y="145"/>
                      <a:pt x="145" y="145"/>
                      <a:pt x="145" y="145"/>
                    </a:cubicBezTo>
                    <a:cubicBezTo>
                      <a:pt x="143" y="130"/>
                      <a:pt x="131" y="119"/>
                      <a:pt x="116" y="11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32" y="63"/>
                      <a:pt x="145" y="50"/>
                      <a:pt x="145" y="33"/>
                    </a:cubicBezTo>
                    <a:cubicBezTo>
                      <a:pt x="145" y="15"/>
                      <a:pt x="130" y="0"/>
                      <a:pt x="112" y="0"/>
                    </a:cubicBezTo>
                    <a:cubicBezTo>
                      <a:pt x="94" y="0"/>
                      <a:pt x="80" y="15"/>
                      <a:pt x="80" y="33"/>
                    </a:cubicBezTo>
                    <a:cubicBezTo>
                      <a:pt x="80" y="50"/>
                      <a:pt x="92" y="63"/>
                      <a:pt x="108" y="65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94" y="118"/>
                      <a:pt x="82" y="130"/>
                      <a:pt x="80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3" y="129"/>
                      <a:pt x="49" y="116"/>
                      <a:pt x="32" y="116"/>
                    </a:cubicBezTo>
                    <a:cubicBezTo>
                      <a:pt x="14" y="116"/>
                      <a:pt x="0" y="131"/>
                      <a:pt x="0" y="149"/>
                    </a:cubicBezTo>
                    <a:cubicBezTo>
                      <a:pt x="0" y="167"/>
                      <a:pt x="14" y="182"/>
                      <a:pt x="32" y="182"/>
                    </a:cubicBezTo>
                    <a:cubicBezTo>
                      <a:pt x="49" y="182"/>
                      <a:pt x="63" y="169"/>
                      <a:pt x="65" y="153"/>
                    </a:cubicBezTo>
                    <a:cubicBezTo>
                      <a:pt x="80" y="153"/>
                      <a:pt x="80" y="153"/>
                      <a:pt x="80" y="153"/>
                    </a:cubicBezTo>
                    <a:cubicBezTo>
                      <a:pt x="82" y="169"/>
                      <a:pt x="96" y="182"/>
                      <a:pt x="112" y="182"/>
                    </a:cubicBezTo>
                    <a:cubicBezTo>
                      <a:pt x="129" y="182"/>
                      <a:pt x="143" y="169"/>
                      <a:pt x="145" y="153"/>
                    </a:cubicBezTo>
                    <a:cubicBezTo>
                      <a:pt x="160" y="153"/>
                      <a:pt x="160" y="153"/>
                      <a:pt x="160" y="153"/>
                    </a:cubicBezTo>
                    <a:cubicBezTo>
                      <a:pt x="162" y="169"/>
                      <a:pt x="176" y="182"/>
                      <a:pt x="192" y="182"/>
                    </a:cubicBezTo>
                    <a:cubicBezTo>
                      <a:pt x="210" y="182"/>
                      <a:pt x="225" y="167"/>
                      <a:pt x="225" y="149"/>
                    </a:cubicBezTo>
                    <a:cubicBezTo>
                      <a:pt x="225" y="131"/>
                      <a:pt x="210" y="116"/>
                      <a:pt x="192" y="116"/>
                    </a:cubicBezTo>
                    <a:close/>
                    <a:moveTo>
                      <a:pt x="32" y="174"/>
                    </a:moveTo>
                    <a:cubicBezTo>
                      <a:pt x="19" y="174"/>
                      <a:pt x="8" y="163"/>
                      <a:pt x="8" y="149"/>
                    </a:cubicBezTo>
                    <a:cubicBezTo>
                      <a:pt x="8" y="135"/>
                      <a:pt x="19" y="124"/>
                      <a:pt x="32" y="124"/>
                    </a:cubicBezTo>
                    <a:cubicBezTo>
                      <a:pt x="46" y="124"/>
                      <a:pt x="57" y="135"/>
                      <a:pt x="57" y="149"/>
                    </a:cubicBezTo>
                    <a:cubicBezTo>
                      <a:pt x="57" y="163"/>
                      <a:pt x="46" y="174"/>
                      <a:pt x="32" y="174"/>
                    </a:cubicBezTo>
                    <a:close/>
                    <a:moveTo>
                      <a:pt x="112" y="174"/>
                    </a:moveTo>
                    <a:cubicBezTo>
                      <a:pt x="99" y="174"/>
                      <a:pt x="88" y="163"/>
                      <a:pt x="88" y="149"/>
                    </a:cubicBezTo>
                    <a:cubicBezTo>
                      <a:pt x="88" y="135"/>
                      <a:pt x="99" y="124"/>
                      <a:pt x="112" y="124"/>
                    </a:cubicBezTo>
                    <a:cubicBezTo>
                      <a:pt x="126" y="124"/>
                      <a:pt x="137" y="135"/>
                      <a:pt x="137" y="149"/>
                    </a:cubicBezTo>
                    <a:cubicBezTo>
                      <a:pt x="137" y="163"/>
                      <a:pt x="126" y="174"/>
                      <a:pt x="112" y="174"/>
                    </a:cubicBezTo>
                    <a:close/>
                    <a:moveTo>
                      <a:pt x="192" y="174"/>
                    </a:moveTo>
                    <a:cubicBezTo>
                      <a:pt x="179" y="174"/>
                      <a:pt x="168" y="163"/>
                      <a:pt x="168" y="149"/>
                    </a:cubicBezTo>
                    <a:cubicBezTo>
                      <a:pt x="168" y="135"/>
                      <a:pt x="179" y="124"/>
                      <a:pt x="192" y="124"/>
                    </a:cubicBezTo>
                    <a:cubicBezTo>
                      <a:pt x="206" y="124"/>
                      <a:pt x="217" y="135"/>
                      <a:pt x="217" y="149"/>
                    </a:cubicBezTo>
                    <a:cubicBezTo>
                      <a:pt x="217" y="163"/>
                      <a:pt x="206" y="174"/>
                      <a:pt x="192" y="1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C817E29-8759-2946-830F-5EB51F993AB1}"/>
                </a:ext>
              </a:extLst>
            </p:cNvPr>
            <p:cNvGrpSpPr/>
            <p:nvPr/>
          </p:nvGrpSpPr>
          <p:grpSpPr>
            <a:xfrm>
              <a:off x="1012900" y="4167911"/>
              <a:ext cx="2156524" cy="1676730"/>
              <a:chOff x="6281597" y="4167911"/>
              <a:chExt cx="2156524" cy="1676730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247D71BD-13A9-A54A-9F71-6BAB064CDC8A}"/>
                  </a:ext>
                </a:extLst>
              </p:cNvPr>
              <p:cNvSpPr/>
              <p:nvPr/>
            </p:nvSpPr>
            <p:spPr>
              <a:xfrm>
                <a:off x="7018234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0D3D4A49-7ED6-A04B-9CC2-9C69C0895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1597" y="5153429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支持补数、多租户、日志在线查看及资源在线管理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Freeform 127">
                <a:extLst>
                  <a:ext uri="{FF2B5EF4-FFF2-40B4-BE49-F238E27FC236}">
                    <a16:creationId xmlns:a16="http://schemas.microsoft.com/office/drawing/2014/main" id="{D3EAA049-97FE-9C45-A6D4-3B5162125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9235" y="4403723"/>
                <a:ext cx="481249" cy="260482"/>
              </a:xfrm>
              <a:custGeom>
                <a:avLst/>
                <a:gdLst>
                  <a:gd name="T0" fmla="*/ 220 w 250"/>
                  <a:gd name="T1" fmla="*/ 40 h 108"/>
                  <a:gd name="T2" fmla="*/ 208 w 250"/>
                  <a:gd name="T3" fmla="*/ 13 h 108"/>
                  <a:gd name="T4" fmla="*/ 134 w 250"/>
                  <a:gd name="T5" fmla="*/ 43 h 108"/>
                  <a:gd name="T6" fmla="*/ 111 w 250"/>
                  <a:gd name="T7" fmla="*/ 40 h 108"/>
                  <a:gd name="T8" fmla="*/ 99 w 250"/>
                  <a:gd name="T9" fmla="*/ 13 h 108"/>
                  <a:gd name="T10" fmla="*/ 25 w 250"/>
                  <a:gd name="T11" fmla="*/ 43 h 108"/>
                  <a:gd name="T12" fmla="*/ 13 w 250"/>
                  <a:gd name="T13" fmla="*/ 40 h 108"/>
                  <a:gd name="T14" fmla="*/ 4 w 250"/>
                  <a:gd name="T15" fmla="*/ 62 h 108"/>
                  <a:gd name="T16" fmla="*/ 29 w 250"/>
                  <a:gd name="T17" fmla="*/ 62 h 108"/>
                  <a:gd name="T18" fmla="*/ 70 w 250"/>
                  <a:gd name="T19" fmla="*/ 108 h 108"/>
                  <a:gd name="T20" fmla="*/ 111 w 250"/>
                  <a:gd name="T21" fmla="*/ 62 h 108"/>
                  <a:gd name="T22" fmla="*/ 138 w 250"/>
                  <a:gd name="T23" fmla="*/ 62 h 108"/>
                  <a:gd name="T24" fmla="*/ 179 w 250"/>
                  <a:gd name="T25" fmla="*/ 108 h 108"/>
                  <a:gd name="T26" fmla="*/ 220 w 250"/>
                  <a:gd name="T27" fmla="*/ 62 h 108"/>
                  <a:gd name="T28" fmla="*/ 250 w 250"/>
                  <a:gd name="T29" fmla="*/ 53 h 108"/>
                  <a:gd name="T30" fmla="*/ 237 w 250"/>
                  <a:gd name="T31" fmla="*/ 48 h 108"/>
                  <a:gd name="T32" fmla="*/ 237 w 250"/>
                  <a:gd name="T33" fmla="*/ 58 h 108"/>
                  <a:gd name="T34" fmla="*/ 203 w 250"/>
                  <a:gd name="T35" fmla="*/ 89 h 108"/>
                  <a:gd name="T36" fmla="*/ 142 w 250"/>
                  <a:gd name="T37" fmla="*/ 62 h 108"/>
                  <a:gd name="T38" fmla="*/ 107 w 250"/>
                  <a:gd name="T39" fmla="*/ 62 h 108"/>
                  <a:gd name="T40" fmla="*/ 46 w 250"/>
                  <a:gd name="T41" fmla="*/ 89 h 108"/>
                  <a:gd name="T42" fmla="*/ 13 w 250"/>
                  <a:gd name="T43" fmla="*/ 58 h 108"/>
                  <a:gd name="T44" fmla="*/ 33 w 250"/>
                  <a:gd name="T45" fmla="*/ 48 h 108"/>
                  <a:gd name="T46" fmla="*/ 70 w 250"/>
                  <a:gd name="T47" fmla="*/ 8 h 108"/>
                  <a:gd name="T48" fmla="*/ 108 w 250"/>
                  <a:gd name="T49" fmla="*/ 48 h 108"/>
                  <a:gd name="T50" fmla="*/ 155 w 250"/>
                  <a:gd name="T51" fmla="*/ 18 h 108"/>
                  <a:gd name="T52" fmla="*/ 216 w 250"/>
                  <a:gd name="T53" fmla="*/ 44 h 108"/>
                  <a:gd name="T54" fmla="*/ 237 w 250"/>
                  <a:gd name="T55" fmla="*/ 44 h 108"/>
                  <a:gd name="T56" fmla="*/ 39 w 250"/>
                  <a:gd name="T57" fmla="*/ 33 h 108"/>
                  <a:gd name="T58" fmla="*/ 45 w 250"/>
                  <a:gd name="T59" fmla="*/ 29 h 108"/>
                  <a:gd name="T60" fmla="*/ 52 w 250"/>
                  <a:gd name="T61" fmla="*/ 14 h 108"/>
                  <a:gd name="T62" fmla="*/ 55 w 250"/>
                  <a:gd name="T63" fmla="*/ 11 h 108"/>
                  <a:gd name="T64" fmla="*/ 36 w 250"/>
                  <a:gd name="T65" fmla="*/ 36 h 108"/>
                  <a:gd name="T66" fmla="*/ 40 w 250"/>
                  <a:gd name="T67" fmla="*/ 37 h 108"/>
                  <a:gd name="T68" fmla="*/ 59 w 250"/>
                  <a:gd name="T69" fmla="*/ 17 h 108"/>
                  <a:gd name="T70" fmla="*/ 54 w 250"/>
                  <a:gd name="T71" fmla="*/ 8 h 108"/>
                  <a:gd name="T72" fmla="*/ 33 w 250"/>
                  <a:gd name="T73" fmla="*/ 40 h 108"/>
                  <a:gd name="T74" fmla="*/ 40 w 250"/>
                  <a:gd name="T75" fmla="*/ 37 h 108"/>
                  <a:gd name="T76" fmla="*/ 148 w 250"/>
                  <a:gd name="T77" fmla="*/ 33 h 108"/>
                  <a:gd name="T78" fmla="*/ 155 w 250"/>
                  <a:gd name="T79" fmla="*/ 29 h 108"/>
                  <a:gd name="T80" fmla="*/ 162 w 250"/>
                  <a:gd name="T81" fmla="*/ 14 h 108"/>
                  <a:gd name="T82" fmla="*/ 165 w 250"/>
                  <a:gd name="T83" fmla="*/ 11 h 108"/>
                  <a:gd name="T84" fmla="*/ 147 w 250"/>
                  <a:gd name="T85" fmla="*/ 35 h 108"/>
                  <a:gd name="T86" fmla="*/ 146 w 250"/>
                  <a:gd name="T87" fmla="*/ 36 h 108"/>
                  <a:gd name="T88" fmla="*/ 146 w 250"/>
                  <a:gd name="T89" fmla="*/ 36 h 108"/>
                  <a:gd name="T90" fmla="*/ 150 w 250"/>
                  <a:gd name="T91" fmla="*/ 37 h 108"/>
                  <a:gd name="T92" fmla="*/ 150 w 250"/>
                  <a:gd name="T93" fmla="*/ 37 h 108"/>
                  <a:gd name="T94" fmla="*/ 151 w 250"/>
                  <a:gd name="T95" fmla="*/ 33 h 108"/>
                  <a:gd name="T96" fmla="*/ 154 w 250"/>
                  <a:gd name="T97" fmla="*/ 38 h 108"/>
                  <a:gd name="T98" fmla="*/ 169 w 250"/>
                  <a:gd name="T99" fmla="*/ 17 h 108"/>
                  <a:gd name="T100" fmla="*/ 163 w 250"/>
                  <a:gd name="T101" fmla="*/ 8 h 108"/>
                  <a:gd name="T102" fmla="*/ 143 w 250"/>
                  <a:gd name="T103" fmla="*/ 40 h 108"/>
                  <a:gd name="T104" fmla="*/ 150 w 250"/>
                  <a:gd name="T105" fmla="*/ 3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108">
                    <a:moveTo>
                      <a:pt x="237" y="44"/>
                    </a:moveTo>
                    <a:cubicBezTo>
                      <a:pt x="237" y="40"/>
                      <a:pt x="237" y="40"/>
                      <a:pt x="237" y="40"/>
                    </a:cubicBezTo>
                    <a:cubicBezTo>
                      <a:pt x="220" y="40"/>
                      <a:pt x="220" y="40"/>
                      <a:pt x="220" y="40"/>
                    </a:cubicBezTo>
                    <a:cubicBezTo>
                      <a:pt x="220" y="44"/>
                      <a:pt x="220" y="44"/>
                      <a:pt x="220" y="44"/>
                    </a:cubicBezTo>
                    <a:cubicBezTo>
                      <a:pt x="224" y="43"/>
                      <a:pt x="224" y="43"/>
                      <a:pt x="224" y="43"/>
                    </a:cubicBezTo>
                    <a:cubicBezTo>
                      <a:pt x="222" y="31"/>
                      <a:pt x="216" y="20"/>
                      <a:pt x="208" y="13"/>
                    </a:cubicBezTo>
                    <a:cubicBezTo>
                      <a:pt x="200" y="5"/>
                      <a:pt x="190" y="0"/>
                      <a:pt x="179" y="0"/>
                    </a:cubicBezTo>
                    <a:cubicBezTo>
                      <a:pt x="168" y="0"/>
                      <a:pt x="158" y="5"/>
                      <a:pt x="150" y="13"/>
                    </a:cubicBezTo>
                    <a:cubicBezTo>
                      <a:pt x="142" y="20"/>
                      <a:pt x="136" y="31"/>
                      <a:pt x="134" y="43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3" y="31"/>
                      <a:pt x="107" y="20"/>
                      <a:pt x="99" y="13"/>
                    </a:cubicBezTo>
                    <a:cubicBezTo>
                      <a:pt x="91" y="5"/>
                      <a:pt x="81" y="0"/>
                      <a:pt x="70" y="0"/>
                    </a:cubicBezTo>
                    <a:cubicBezTo>
                      <a:pt x="59" y="0"/>
                      <a:pt x="49" y="5"/>
                      <a:pt x="41" y="13"/>
                    </a:cubicBezTo>
                    <a:cubicBezTo>
                      <a:pt x="33" y="20"/>
                      <a:pt x="27" y="31"/>
                      <a:pt x="25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0" y="40"/>
                      <a:pt x="6" y="41"/>
                      <a:pt x="4" y="43"/>
                    </a:cubicBezTo>
                    <a:cubicBezTo>
                      <a:pt x="2" y="46"/>
                      <a:pt x="0" y="49"/>
                      <a:pt x="0" y="53"/>
                    </a:cubicBezTo>
                    <a:cubicBezTo>
                      <a:pt x="0" y="56"/>
                      <a:pt x="2" y="60"/>
                      <a:pt x="4" y="62"/>
                    </a:cubicBezTo>
                    <a:cubicBezTo>
                      <a:pt x="6" y="65"/>
                      <a:pt x="10" y="66"/>
                      <a:pt x="13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75"/>
                      <a:pt x="32" y="87"/>
                      <a:pt x="40" y="95"/>
                    </a:cubicBezTo>
                    <a:cubicBezTo>
                      <a:pt x="48" y="103"/>
                      <a:pt x="58" y="108"/>
                      <a:pt x="70" y="108"/>
                    </a:cubicBezTo>
                    <a:cubicBezTo>
                      <a:pt x="82" y="108"/>
                      <a:pt x="92" y="103"/>
                      <a:pt x="100" y="95"/>
                    </a:cubicBezTo>
                    <a:cubicBezTo>
                      <a:pt x="108" y="87"/>
                      <a:pt x="114" y="75"/>
                      <a:pt x="115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6" y="75"/>
                      <a:pt x="141" y="87"/>
                      <a:pt x="149" y="95"/>
                    </a:cubicBezTo>
                    <a:cubicBezTo>
                      <a:pt x="157" y="103"/>
                      <a:pt x="167" y="108"/>
                      <a:pt x="179" y="108"/>
                    </a:cubicBezTo>
                    <a:cubicBezTo>
                      <a:pt x="191" y="108"/>
                      <a:pt x="201" y="103"/>
                      <a:pt x="209" y="95"/>
                    </a:cubicBezTo>
                    <a:cubicBezTo>
                      <a:pt x="217" y="87"/>
                      <a:pt x="223" y="75"/>
                      <a:pt x="224" y="63"/>
                    </a:cubicBezTo>
                    <a:cubicBezTo>
                      <a:pt x="220" y="62"/>
                      <a:pt x="220" y="62"/>
                      <a:pt x="220" y="62"/>
                    </a:cubicBezTo>
                    <a:cubicBezTo>
                      <a:pt x="220" y="66"/>
                      <a:pt x="220" y="66"/>
                      <a:pt x="220" y="66"/>
                    </a:cubicBezTo>
                    <a:cubicBezTo>
                      <a:pt x="237" y="66"/>
                      <a:pt x="237" y="66"/>
                      <a:pt x="237" y="66"/>
                    </a:cubicBezTo>
                    <a:cubicBezTo>
                      <a:pt x="244" y="66"/>
                      <a:pt x="250" y="60"/>
                      <a:pt x="250" y="53"/>
                    </a:cubicBezTo>
                    <a:cubicBezTo>
                      <a:pt x="250" y="45"/>
                      <a:pt x="244" y="40"/>
                      <a:pt x="237" y="40"/>
                    </a:cubicBezTo>
                    <a:cubicBezTo>
                      <a:pt x="237" y="44"/>
                      <a:pt x="237" y="44"/>
                      <a:pt x="237" y="44"/>
                    </a:cubicBezTo>
                    <a:cubicBezTo>
                      <a:pt x="237" y="48"/>
                      <a:pt x="237" y="48"/>
                      <a:pt x="237" y="48"/>
                    </a:cubicBezTo>
                    <a:cubicBezTo>
                      <a:pt x="238" y="48"/>
                      <a:pt x="240" y="48"/>
                      <a:pt x="241" y="49"/>
                    </a:cubicBezTo>
                    <a:cubicBezTo>
                      <a:pt x="241" y="50"/>
                      <a:pt x="242" y="51"/>
                      <a:pt x="242" y="53"/>
                    </a:cubicBezTo>
                    <a:cubicBezTo>
                      <a:pt x="242" y="56"/>
                      <a:pt x="240" y="58"/>
                      <a:pt x="237" y="58"/>
                    </a:cubicBezTo>
                    <a:cubicBezTo>
                      <a:pt x="217" y="58"/>
                      <a:pt x="217" y="58"/>
                      <a:pt x="217" y="5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5" y="73"/>
                      <a:pt x="210" y="82"/>
                      <a:pt x="203" y="89"/>
                    </a:cubicBezTo>
                    <a:cubicBezTo>
                      <a:pt x="197" y="96"/>
                      <a:pt x="188" y="100"/>
                      <a:pt x="179" y="100"/>
                    </a:cubicBezTo>
                    <a:cubicBezTo>
                      <a:pt x="170" y="100"/>
                      <a:pt x="161" y="96"/>
                      <a:pt x="155" y="89"/>
                    </a:cubicBezTo>
                    <a:cubicBezTo>
                      <a:pt x="148" y="82"/>
                      <a:pt x="143" y="73"/>
                      <a:pt x="142" y="62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6" y="73"/>
                      <a:pt x="101" y="82"/>
                      <a:pt x="94" y="89"/>
                    </a:cubicBezTo>
                    <a:cubicBezTo>
                      <a:pt x="88" y="96"/>
                      <a:pt x="79" y="100"/>
                      <a:pt x="70" y="100"/>
                    </a:cubicBezTo>
                    <a:cubicBezTo>
                      <a:pt x="61" y="100"/>
                      <a:pt x="52" y="96"/>
                      <a:pt x="46" y="89"/>
                    </a:cubicBezTo>
                    <a:cubicBezTo>
                      <a:pt x="39" y="82"/>
                      <a:pt x="34" y="73"/>
                      <a:pt x="33" y="62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1" y="58"/>
                      <a:pt x="8" y="56"/>
                      <a:pt x="8" y="53"/>
                    </a:cubicBezTo>
                    <a:cubicBezTo>
                      <a:pt x="8" y="50"/>
                      <a:pt x="11" y="48"/>
                      <a:pt x="1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34"/>
                      <a:pt x="40" y="25"/>
                      <a:pt x="46" y="18"/>
                    </a:cubicBezTo>
                    <a:cubicBezTo>
                      <a:pt x="53" y="12"/>
                      <a:pt x="61" y="8"/>
                      <a:pt x="70" y="8"/>
                    </a:cubicBezTo>
                    <a:cubicBezTo>
                      <a:pt x="79" y="8"/>
                      <a:pt x="87" y="12"/>
                      <a:pt x="94" y="18"/>
                    </a:cubicBezTo>
                    <a:cubicBezTo>
                      <a:pt x="100" y="25"/>
                      <a:pt x="105" y="34"/>
                      <a:pt x="107" y="44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4" y="34"/>
                      <a:pt x="149" y="25"/>
                      <a:pt x="155" y="18"/>
                    </a:cubicBezTo>
                    <a:cubicBezTo>
                      <a:pt x="162" y="12"/>
                      <a:pt x="170" y="8"/>
                      <a:pt x="179" y="8"/>
                    </a:cubicBezTo>
                    <a:cubicBezTo>
                      <a:pt x="188" y="8"/>
                      <a:pt x="196" y="12"/>
                      <a:pt x="203" y="18"/>
                    </a:cubicBezTo>
                    <a:cubicBezTo>
                      <a:pt x="209" y="25"/>
                      <a:pt x="214" y="34"/>
                      <a:pt x="216" y="44"/>
                    </a:cubicBezTo>
                    <a:cubicBezTo>
                      <a:pt x="217" y="48"/>
                      <a:pt x="217" y="48"/>
                      <a:pt x="217" y="48"/>
                    </a:cubicBezTo>
                    <a:cubicBezTo>
                      <a:pt x="237" y="48"/>
                      <a:pt x="237" y="48"/>
                      <a:pt x="237" y="48"/>
                    </a:cubicBezTo>
                    <a:lnTo>
                      <a:pt x="237" y="44"/>
                    </a:lnTo>
                    <a:close/>
                    <a:moveTo>
                      <a:pt x="40" y="37"/>
                    </a:moveTo>
                    <a:cubicBezTo>
                      <a:pt x="41" y="33"/>
                      <a:pt x="41" y="33"/>
                      <a:pt x="41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42" y="34"/>
                      <a:pt x="45" y="29"/>
                    </a:cubicBezTo>
                    <a:cubicBezTo>
                      <a:pt x="47" y="24"/>
                      <a:pt x="51" y="19"/>
                      <a:pt x="58" y="15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5"/>
                      <a:pt x="43" y="21"/>
                      <a:pt x="40" y="27"/>
                    </a:cubicBezTo>
                    <a:cubicBezTo>
                      <a:pt x="39" y="29"/>
                      <a:pt x="38" y="32"/>
                      <a:pt x="37" y="33"/>
                    </a:cubicBezTo>
                    <a:cubicBezTo>
                      <a:pt x="37" y="35"/>
                      <a:pt x="36" y="36"/>
                      <a:pt x="36" y="36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7"/>
                      <a:pt x="45" y="36"/>
                    </a:cubicBezTo>
                    <a:cubicBezTo>
                      <a:pt x="46" y="32"/>
                      <a:pt x="50" y="23"/>
                      <a:pt x="59" y="17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13"/>
                      <a:pt x="41" y="20"/>
                      <a:pt x="38" y="25"/>
                    </a:cubicBezTo>
                    <a:cubicBezTo>
                      <a:pt x="35" y="31"/>
                      <a:pt x="34" y="35"/>
                      <a:pt x="34" y="36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38"/>
                      <a:pt x="44" y="38"/>
                      <a:pt x="44" y="38"/>
                    </a:cubicBezTo>
                    <a:lnTo>
                      <a:pt x="40" y="37"/>
                    </a:lnTo>
                    <a:close/>
                    <a:moveTo>
                      <a:pt x="150" y="37"/>
                    </a:moveTo>
                    <a:cubicBezTo>
                      <a:pt x="151" y="33"/>
                      <a:pt x="151" y="33"/>
                      <a:pt x="151" y="33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52" y="37"/>
                      <a:pt x="152" y="37"/>
                      <a:pt x="152" y="37"/>
                    </a:cubicBezTo>
                    <a:cubicBezTo>
                      <a:pt x="152" y="37"/>
                      <a:pt x="152" y="34"/>
                      <a:pt x="155" y="29"/>
                    </a:cubicBezTo>
                    <a:cubicBezTo>
                      <a:pt x="157" y="24"/>
                      <a:pt x="161" y="19"/>
                      <a:pt x="168" y="15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7" y="14"/>
                      <a:pt x="167" y="14"/>
                      <a:pt x="167" y="14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57" y="15"/>
                      <a:pt x="153" y="21"/>
                      <a:pt x="150" y="27"/>
                    </a:cubicBezTo>
                    <a:cubicBezTo>
                      <a:pt x="149" y="29"/>
                      <a:pt x="148" y="32"/>
                      <a:pt x="147" y="33"/>
                    </a:cubicBezTo>
                    <a:cubicBezTo>
                      <a:pt x="147" y="34"/>
                      <a:pt x="147" y="35"/>
                      <a:pt x="147" y="35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7"/>
                      <a:pt x="155" y="34"/>
                      <a:pt x="157" y="30"/>
                    </a:cubicBezTo>
                    <a:cubicBezTo>
                      <a:pt x="160" y="26"/>
                      <a:pt x="163" y="21"/>
                      <a:pt x="169" y="17"/>
                    </a:cubicBezTo>
                    <a:cubicBezTo>
                      <a:pt x="172" y="15"/>
                      <a:pt x="172" y="15"/>
                      <a:pt x="172" y="15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56" y="13"/>
                      <a:pt x="151" y="20"/>
                      <a:pt x="148" y="25"/>
                    </a:cubicBezTo>
                    <a:cubicBezTo>
                      <a:pt x="145" y="31"/>
                      <a:pt x="144" y="35"/>
                      <a:pt x="144" y="36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4" y="38"/>
                      <a:pt x="154" y="38"/>
                      <a:pt x="154" y="38"/>
                    </a:cubicBezTo>
                    <a:lnTo>
                      <a:pt x="150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AC34B2E-AC93-7549-B83F-1D5E17ABF23D}"/>
                </a:ext>
              </a:extLst>
            </p:cNvPr>
            <p:cNvGrpSpPr/>
            <p:nvPr/>
          </p:nvGrpSpPr>
          <p:grpSpPr>
            <a:xfrm>
              <a:off x="3816753" y="4167911"/>
              <a:ext cx="2156524" cy="1686376"/>
              <a:chOff x="3816753" y="4167911"/>
              <a:chExt cx="2156524" cy="1686376"/>
            </a:xfrm>
          </p:grpSpPr>
          <p:sp>
            <p:nvSpPr>
              <p:cNvPr id="36" name="Oval 18">
                <a:extLst>
                  <a:ext uri="{FF2B5EF4-FFF2-40B4-BE49-F238E27FC236}">
                    <a16:creationId xmlns:a16="http://schemas.microsoft.com/office/drawing/2014/main" id="{97639705-EB70-8143-8458-C3AF712886A9}"/>
                  </a:ext>
                </a:extLst>
              </p:cNvPr>
              <p:cNvSpPr/>
              <p:nvPr/>
            </p:nvSpPr>
            <p:spPr>
              <a:xfrm>
                <a:off x="4476781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Text Placeholder 2">
                <a:extLst>
                  <a:ext uri="{FF2B5EF4-FFF2-40B4-BE49-F238E27FC236}">
                    <a16:creationId xmlns:a16="http://schemas.microsoft.com/office/drawing/2014/main" id="{51BF0BBC-5A89-784A-BF5B-DAB028B67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3" y="5163075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完善的系统服务监控，任务超时告警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Freeform 57">
                <a:extLst>
                  <a:ext uri="{FF2B5EF4-FFF2-40B4-BE49-F238E27FC236}">
                    <a16:creationId xmlns:a16="http://schemas.microsoft.com/office/drawing/2014/main" id="{3D953D20-B6E5-D649-90F9-32A87E7806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4355256"/>
                <a:ext cx="353438" cy="342594"/>
              </a:xfrm>
              <a:custGeom>
                <a:avLst/>
                <a:gdLst>
                  <a:gd name="T0" fmla="*/ 12 w 190"/>
                  <a:gd name="T1" fmla="*/ 167 h 190"/>
                  <a:gd name="T2" fmla="*/ 2 w 190"/>
                  <a:gd name="T3" fmla="*/ 154 h 190"/>
                  <a:gd name="T4" fmla="*/ 5 w 190"/>
                  <a:gd name="T5" fmla="*/ 138 h 190"/>
                  <a:gd name="T6" fmla="*/ 43 w 190"/>
                  <a:gd name="T7" fmla="*/ 111 h 190"/>
                  <a:gd name="T8" fmla="*/ 59 w 190"/>
                  <a:gd name="T9" fmla="*/ 120 h 190"/>
                  <a:gd name="T10" fmla="*/ 70 w 190"/>
                  <a:gd name="T11" fmla="*/ 135 h 190"/>
                  <a:gd name="T12" fmla="*/ 135 w 190"/>
                  <a:gd name="T13" fmla="*/ 70 h 190"/>
                  <a:gd name="T14" fmla="*/ 121 w 190"/>
                  <a:gd name="T15" fmla="*/ 59 h 190"/>
                  <a:gd name="T16" fmla="*/ 112 w 190"/>
                  <a:gd name="T17" fmla="*/ 43 h 190"/>
                  <a:gd name="T18" fmla="*/ 135 w 190"/>
                  <a:gd name="T19" fmla="*/ 6 h 190"/>
                  <a:gd name="T20" fmla="*/ 155 w 190"/>
                  <a:gd name="T21" fmla="*/ 2 h 190"/>
                  <a:gd name="T22" fmla="*/ 166 w 190"/>
                  <a:gd name="T23" fmla="*/ 10 h 190"/>
                  <a:gd name="T24" fmla="*/ 169 w 190"/>
                  <a:gd name="T25" fmla="*/ 84 h 190"/>
                  <a:gd name="T26" fmla="*/ 131 w 190"/>
                  <a:gd name="T27" fmla="*/ 130 h 190"/>
                  <a:gd name="T28" fmla="*/ 84 w 190"/>
                  <a:gd name="T29" fmla="*/ 169 h 190"/>
                  <a:gd name="T30" fmla="*/ 12 w 190"/>
                  <a:gd name="T31" fmla="*/ 167 h 190"/>
                  <a:gd name="T32" fmla="*/ 53 w 190"/>
                  <a:gd name="T33" fmla="*/ 125 h 190"/>
                  <a:gd name="T34" fmla="*/ 42 w 190"/>
                  <a:gd name="T35" fmla="*/ 119 h 190"/>
                  <a:gd name="T36" fmla="*/ 13 w 190"/>
                  <a:gd name="T37" fmla="*/ 140 h 190"/>
                  <a:gd name="T38" fmla="*/ 9 w 190"/>
                  <a:gd name="T39" fmla="*/ 150 h 190"/>
                  <a:gd name="T40" fmla="*/ 17 w 190"/>
                  <a:gd name="T41" fmla="*/ 161 h 190"/>
                  <a:gd name="T42" fmla="*/ 79 w 190"/>
                  <a:gd name="T43" fmla="*/ 162 h 190"/>
                  <a:gd name="T44" fmla="*/ 125 w 190"/>
                  <a:gd name="T45" fmla="*/ 124 h 190"/>
                  <a:gd name="T46" fmla="*/ 162 w 190"/>
                  <a:gd name="T47" fmla="*/ 79 h 190"/>
                  <a:gd name="T48" fmla="*/ 160 w 190"/>
                  <a:gd name="T49" fmla="*/ 16 h 190"/>
                  <a:gd name="T50" fmla="*/ 151 w 190"/>
                  <a:gd name="T51" fmla="*/ 9 h 190"/>
                  <a:gd name="T52" fmla="*/ 140 w 190"/>
                  <a:gd name="T53" fmla="*/ 13 h 190"/>
                  <a:gd name="T54" fmla="*/ 120 w 190"/>
                  <a:gd name="T55" fmla="*/ 42 h 190"/>
                  <a:gd name="T56" fmla="*/ 127 w 190"/>
                  <a:gd name="T57" fmla="*/ 53 h 190"/>
                  <a:gd name="T58" fmla="*/ 144 w 190"/>
                  <a:gd name="T59" fmla="*/ 65 h 190"/>
                  <a:gd name="T60" fmla="*/ 149 w 190"/>
                  <a:gd name="T61" fmla="*/ 67 h 190"/>
                  <a:gd name="T62" fmla="*/ 67 w 190"/>
                  <a:gd name="T63" fmla="*/ 149 h 190"/>
                  <a:gd name="T64" fmla="*/ 65 w 190"/>
                  <a:gd name="T65" fmla="*/ 143 h 190"/>
                  <a:gd name="T66" fmla="*/ 53 w 190"/>
                  <a:gd name="T67" fmla="*/ 12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0" h="190">
                    <a:moveTo>
                      <a:pt x="12" y="167"/>
                    </a:moveTo>
                    <a:cubicBezTo>
                      <a:pt x="8" y="163"/>
                      <a:pt x="5" y="159"/>
                      <a:pt x="2" y="154"/>
                    </a:cubicBezTo>
                    <a:cubicBezTo>
                      <a:pt x="0" y="150"/>
                      <a:pt x="1" y="145"/>
                      <a:pt x="5" y="138"/>
                    </a:cubicBezTo>
                    <a:cubicBezTo>
                      <a:pt x="12" y="126"/>
                      <a:pt x="29" y="111"/>
                      <a:pt x="43" y="111"/>
                    </a:cubicBezTo>
                    <a:cubicBezTo>
                      <a:pt x="48" y="112"/>
                      <a:pt x="53" y="115"/>
                      <a:pt x="59" y="120"/>
                    </a:cubicBezTo>
                    <a:cubicBezTo>
                      <a:pt x="64" y="125"/>
                      <a:pt x="67" y="131"/>
                      <a:pt x="70" y="135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1" y="67"/>
                      <a:pt x="126" y="64"/>
                      <a:pt x="121" y="59"/>
                    </a:cubicBezTo>
                    <a:cubicBezTo>
                      <a:pt x="116" y="54"/>
                      <a:pt x="113" y="48"/>
                      <a:pt x="112" y="43"/>
                    </a:cubicBezTo>
                    <a:cubicBezTo>
                      <a:pt x="110" y="30"/>
                      <a:pt x="125" y="14"/>
                      <a:pt x="135" y="6"/>
                    </a:cubicBezTo>
                    <a:cubicBezTo>
                      <a:pt x="143" y="1"/>
                      <a:pt x="150" y="0"/>
                      <a:pt x="155" y="2"/>
                    </a:cubicBezTo>
                    <a:cubicBezTo>
                      <a:pt x="159" y="5"/>
                      <a:pt x="163" y="7"/>
                      <a:pt x="166" y="10"/>
                    </a:cubicBezTo>
                    <a:cubicBezTo>
                      <a:pt x="190" y="35"/>
                      <a:pt x="176" y="73"/>
                      <a:pt x="169" y="84"/>
                    </a:cubicBezTo>
                    <a:cubicBezTo>
                      <a:pt x="162" y="93"/>
                      <a:pt x="149" y="112"/>
                      <a:pt x="131" y="130"/>
                    </a:cubicBezTo>
                    <a:cubicBezTo>
                      <a:pt x="114" y="147"/>
                      <a:pt x="93" y="163"/>
                      <a:pt x="84" y="169"/>
                    </a:cubicBezTo>
                    <a:cubicBezTo>
                      <a:pt x="68" y="179"/>
                      <a:pt x="35" y="190"/>
                      <a:pt x="12" y="167"/>
                    </a:cubicBezTo>
                    <a:close/>
                    <a:moveTo>
                      <a:pt x="53" y="125"/>
                    </a:moveTo>
                    <a:cubicBezTo>
                      <a:pt x="49" y="122"/>
                      <a:pt x="46" y="120"/>
                      <a:pt x="42" y="119"/>
                    </a:cubicBezTo>
                    <a:cubicBezTo>
                      <a:pt x="34" y="119"/>
                      <a:pt x="21" y="130"/>
                      <a:pt x="13" y="140"/>
                    </a:cubicBezTo>
                    <a:cubicBezTo>
                      <a:pt x="9" y="146"/>
                      <a:pt x="9" y="150"/>
                      <a:pt x="9" y="150"/>
                    </a:cubicBezTo>
                    <a:cubicBezTo>
                      <a:pt x="11" y="154"/>
                      <a:pt x="14" y="158"/>
                      <a:pt x="17" y="161"/>
                    </a:cubicBezTo>
                    <a:cubicBezTo>
                      <a:pt x="42" y="185"/>
                      <a:pt x="75" y="164"/>
                      <a:pt x="79" y="162"/>
                    </a:cubicBezTo>
                    <a:cubicBezTo>
                      <a:pt x="88" y="156"/>
                      <a:pt x="109" y="140"/>
                      <a:pt x="125" y="124"/>
                    </a:cubicBezTo>
                    <a:cubicBezTo>
                      <a:pt x="143" y="106"/>
                      <a:pt x="156" y="89"/>
                      <a:pt x="162" y="79"/>
                    </a:cubicBezTo>
                    <a:cubicBezTo>
                      <a:pt x="170" y="69"/>
                      <a:pt x="179" y="36"/>
                      <a:pt x="160" y="16"/>
                    </a:cubicBezTo>
                    <a:cubicBezTo>
                      <a:pt x="157" y="13"/>
                      <a:pt x="154" y="11"/>
                      <a:pt x="151" y="9"/>
                    </a:cubicBezTo>
                    <a:cubicBezTo>
                      <a:pt x="150" y="8"/>
                      <a:pt x="146" y="9"/>
                      <a:pt x="140" y="13"/>
                    </a:cubicBezTo>
                    <a:cubicBezTo>
                      <a:pt x="129" y="20"/>
                      <a:pt x="119" y="33"/>
                      <a:pt x="120" y="42"/>
                    </a:cubicBezTo>
                    <a:cubicBezTo>
                      <a:pt x="120" y="46"/>
                      <a:pt x="123" y="49"/>
                      <a:pt x="127" y="53"/>
                    </a:cubicBezTo>
                    <a:cubicBezTo>
                      <a:pt x="134" y="60"/>
                      <a:pt x="144" y="65"/>
                      <a:pt x="144" y="65"/>
                    </a:cubicBezTo>
                    <a:cubicBezTo>
                      <a:pt x="149" y="67"/>
                      <a:pt x="149" y="67"/>
                      <a:pt x="149" y="67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3"/>
                      <a:pt x="60" y="133"/>
                      <a:pt x="53" y="1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DEA2D31-2522-5A49-8AE2-256BF04E8C17}"/>
                </a:ext>
              </a:extLst>
            </p:cNvPr>
            <p:cNvGrpSpPr/>
            <p:nvPr/>
          </p:nvGrpSpPr>
          <p:grpSpPr>
            <a:xfrm>
              <a:off x="6251435" y="1437866"/>
              <a:ext cx="2156524" cy="1812064"/>
              <a:chOff x="9061709" y="1482148"/>
              <a:chExt cx="2156524" cy="1812064"/>
            </a:xfrm>
          </p:grpSpPr>
          <p:sp>
            <p:nvSpPr>
              <p:cNvPr id="33" name="Oval 39">
                <a:extLst>
                  <a:ext uri="{FF2B5EF4-FFF2-40B4-BE49-F238E27FC236}">
                    <a16:creationId xmlns:a16="http://schemas.microsoft.com/office/drawing/2014/main" id="{017BE280-3CD3-0143-8652-A1E068C0D995}"/>
                  </a:ext>
                </a:extLst>
              </p:cNvPr>
              <p:cNvSpPr/>
              <p:nvPr/>
            </p:nvSpPr>
            <p:spPr>
              <a:xfrm>
                <a:off x="9780756" y="1482148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02B4B0ED-8F56-4E46-80D8-E149F85103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1709" y="2603000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工作流优先级、任务优先级，全局参数及局部自定义参数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id="{25B582A9-D872-CE46-83DE-261585B58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0089" y="1638168"/>
                <a:ext cx="439764" cy="300494"/>
              </a:xfrm>
              <a:custGeom>
                <a:avLst/>
                <a:gdLst>
                  <a:gd name="T0" fmla="*/ 204 w 227"/>
                  <a:gd name="T1" fmla="*/ 113 h 165"/>
                  <a:gd name="T2" fmla="*/ 161 w 227"/>
                  <a:gd name="T3" fmla="*/ 96 h 165"/>
                  <a:gd name="T4" fmla="*/ 141 w 227"/>
                  <a:gd name="T5" fmla="*/ 0 h 165"/>
                  <a:gd name="T6" fmla="*/ 121 w 227"/>
                  <a:gd name="T7" fmla="*/ 95 h 165"/>
                  <a:gd name="T8" fmla="*/ 108 w 227"/>
                  <a:gd name="T9" fmla="*/ 104 h 165"/>
                  <a:gd name="T10" fmla="*/ 78 w 227"/>
                  <a:gd name="T11" fmla="*/ 92 h 165"/>
                  <a:gd name="T12" fmla="*/ 89 w 227"/>
                  <a:gd name="T13" fmla="*/ 52 h 165"/>
                  <a:gd name="T14" fmla="*/ 30 w 227"/>
                  <a:gd name="T15" fmla="*/ 52 h 165"/>
                  <a:gd name="T16" fmla="*/ 41 w 227"/>
                  <a:gd name="T17" fmla="*/ 92 h 165"/>
                  <a:gd name="T18" fmla="*/ 7 w 227"/>
                  <a:gd name="T19" fmla="*/ 111 h 165"/>
                  <a:gd name="T20" fmla="*/ 60 w 227"/>
                  <a:gd name="T21" fmla="*/ 136 h 165"/>
                  <a:gd name="T22" fmla="*/ 55 w 227"/>
                  <a:gd name="T23" fmla="*/ 149 h 165"/>
                  <a:gd name="T24" fmla="*/ 227 w 227"/>
                  <a:gd name="T25" fmla="*/ 149 h 165"/>
                  <a:gd name="T26" fmla="*/ 11 w 227"/>
                  <a:gd name="T27" fmla="*/ 122 h 165"/>
                  <a:gd name="T28" fmla="*/ 19 w 227"/>
                  <a:gd name="T29" fmla="*/ 108 h 165"/>
                  <a:gd name="T30" fmla="*/ 52 w 227"/>
                  <a:gd name="T31" fmla="*/ 92 h 165"/>
                  <a:gd name="T32" fmla="*/ 50 w 227"/>
                  <a:gd name="T33" fmla="*/ 81 h 165"/>
                  <a:gd name="T34" fmla="*/ 59 w 227"/>
                  <a:gd name="T35" fmla="*/ 30 h 165"/>
                  <a:gd name="T36" fmla="*/ 69 w 227"/>
                  <a:gd name="T37" fmla="*/ 81 h 165"/>
                  <a:gd name="T38" fmla="*/ 67 w 227"/>
                  <a:gd name="T39" fmla="*/ 92 h 165"/>
                  <a:gd name="T40" fmla="*/ 99 w 227"/>
                  <a:gd name="T41" fmla="*/ 107 h 165"/>
                  <a:gd name="T42" fmla="*/ 66 w 227"/>
                  <a:gd name="T43" fmla="*/ 128 h 165"/>
                  <a:gd name="T44" fmla="*/ 11 w 227"/>
                  <a:gd name="T45" fmla="*/ 122 h 165"/>
                  <a:gd name="T46" fmla="*/ 66 w 227"/>
                  <a:gd name="T47" fmla="*/ 146 h 165"/>
                  <a:gd name="T48" fmla="*/ 81 w 227"/>
                  <a:gd name="T49" fmla="*/ 120 h 165"/>
                  <a:gd name="T50" fmla="*/ 128 w 227"/>
                  <a:gd name="T51" fmla="*/ 99 h 165"/>
                  <a:gd name="T52" fmla="*/ 125 w 227"/>
                  <a:gd name="T53" fmla="*/ 89 h 165"/>
                  <a:gd name="T54" fmla="*/ 141 w 227"/>
                  <a:gd name="T55" fmla="*/ 8 h 165"/>
                  <a:gd name="T56" fmla="*/ 157 w 227"/>
                  <a:gd name="T57" fmla="*/ 89 h 165"/>
                  <a:gd name="T58" fmla="*/ 155 w 227"/>
                  <a:gd name="T59" fmla="*/ 100 h 165"/>
                  <a:gd name="T60" fmla="*/ 201 w 227"/>
                  <a:gd name="T61" fmla="*/ 120 h 165"/>
                  <a:gd name="T62" fmla="*/ 216 w 227"/>
                  <a:gd name="T63" fmla="*/ 14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7" h="165">
                    <a:moveTo>
                      <a:pt x="217" y="129"/>
                    </a:moveTo>
                    <a:cubicBezTo>
                      <a:pt x="214" y="118"/>
                      <a:pt x="204" y="113"/>
                      <a:pt x="204" y="113"/>
                    </a:cubicBezTo>
                    <a:cubicBezTo>
                      <a:pt x="204" y="113"/>
                      <a:pt x="177" y="106"/>
                      <a:pt x="168" y="102"/>
                    </a:cubicBezTo>
                    <a:cubicBezTo>
                      <a:pt x="165" y="101"/>
                      <a:pt x="163" y="98"/>
                      <a:pt x="161" y="96"/>
                    </a:cubicBezTo>
                    <a:cubicBezTo>
                      <a:pt x="175" y="86"/>
                      <a:pt x="184" y="68"/>
                      <a:pt x="184" y="44"/>
                    </a:cubicBezTo>
                    <a:cubicBezTo>
                      <a:pt x="184" y="10"/>
                      <a:pt x="165" y="0"/>
                      <a:pt x="141" y="0"/>
                    </a:cubicBezTo>
                    <a:cubicBezTo>
                      <a:pt x="118" y="0"/>
                      <a:pt x="98" y="10"/>
                      <a:pt x="98" y="44"/>
                    </a:cubicBezTo>
                    <a:cubicBezTo>
                      <a:pt x="98" y="68"/>
                      <a:pt x="107" y="86"/>
                      <a:pt x="121" y="95"/>
                    </a:cubicBezTo>
                    <a:cubicBezTo>
                      <a:pt x="119" y="98"/>
                      <a:pt x="117" y="101"/>
                      <a:pt x="114" y="102"/>
                    </a:cubicBezTo>
                    <a:cubicBezTo>
                      <a:pt x="113" y="103"/>
                      <a:pt x="110" y="103"/>
                      <a:pt x="108" y="104"/>
                    </a:cubicBezTo>
                    <a:cubicBezTo>
                      <a:pt x="106" y="102"/>
                      <a:pt x="103" y="100"/>
                      <a:pt x="103" y="100"/>
                    </a:cubicBezTo>
                    <a:cubicBezTo>
                      <a:pt x="103" y="100"/>
                      <a:pt x="84" y="95"/>
                      <a:pt x="78" y="92"/>
                    </a:cubicBezTo>
                    <a:cubicBezTo>
                      <a:pt x="76" y="91"/>
                      <a:pt x="75" y="90"/>
                      <a:pt x="74" y="88"/>
                    </a:cubicBezTo>
                    <a:cubicBezTo>
                      <a:pt x="83" y="82"/>
                      <a:pt x="89" y="69"/>
                      <a:pt x="89" y="52"/>
                    </a:cubicBezTo>
                    <a:cubicBezTo>
                      <a:pt x="89" y="28"/>
                      <a:pt x="76" y="22"/>
                      <a:pt x="59" y="22"/>
                    </a:cubicBezTo>
                    <a:cubicBezTo>
                      <a:pt x="43" y="22"/>
                      <a:pt x="30" y="28"/>
                      <a:pt x="30" y="52"/>
                    </a:cubicBezTo>
                    <a:cubicBezTo>
                      <a:pt x="30" y="69"/>
                      <a:pt x="36" y="82"/>
                      <a:pt x="45" y="88"/>
                    </a:cubicBezTo>
                    <a:cubicBezTo>
                      <a:pt x="44" y="90"/>
                      <a:pt x="43" y="91"/>
                      <a:pt x="41" y="92"/>
                    </a:cubicBezTo>
                    <a:cubicBezTo>
                      <a:pt x="34" y="95"/>
                      <a:pt x="15" y="100"/>
                      <a:pt x="15" y="100"/>
                    </a:cubicBezTo>
                    <a:cubicBezTo>
                      <a:pt x="15" y="100"/>
                      <a:pt x="9" y="104"/>
                      <a:pt x="7" y="111"/>
                    </a:cubicBezTo>
                    <a:cubicBezTo>
                      <a:pt x="5" y="118"/>
                      <a:pt x="1" y="123"/>
                      <a:pt x="0" y="125"/>
                    </a:cubicBezTo>
                    <a:cubicBezTo>
                      <a:pt x="7" y="132"/>
                      <a:pt x="33" y="136"/>
                      <a:pt x="60" y="136"/>
                    </a:cubicBezTo>
                    <a:cubicBezTo>
                      <a:pt x="61" y="136"/>
                      <a:pt x="62" y="136"/>
                      <a:pt x="62" y="136"/>
                    </a:cubicBezTo>
                    <a:cubicBezTo>
                      <a:pt x="60" y="142"/>
                      <a:pt x="56" y="147"/>
                      <a:pt x="55" y="149"/>
                    </a:cubicBezTo>
                    <a:cubicBezTo>
                      <a:pt x="66" y="160"/>
                      <a:pt x="104" y="165"/>
                      <a:pt x="141" y="165"/>
                    </a:cubicBezTo>
                    <a:cubicBezTo>
                      <a:pt x="179" y="165"/>
                      <a:pt x="216" y="160"/>
                      <a:pt x="227" y="149"/>
                    </a:cubicBezTo>
                    <a:cubicBezTo>
                      <a:pt x="226" y="147"/>
                      <a:pt x="220" y="138"/>
                      <a:pt x="217" y="129"/>
                    </a:cubicBezTo>
                    <a:close/>
                    <a:moveTo>
                      <a:pt x="11" y="122"/>
                    </a:moveTo>
                    <a:cubicBezTo>
                      <a:pt x="12" y="120"/>
                      <a:pt x="14" y="117"/>
                      <a:pt x="15" y="113"/>
                    </a:cubicBezTo>
                    <a:cubicBezTo>
                      <a:pt x="15" y="110"/>
                      <a:pt x="18" y="108"/>
                      <a:pt x="19" y="108"/>
                    </a:cubicBezTo>
                    <a:cubicBezTo>
                      <a:pt x="24" y="106"/>
                      <a:pt x="38" y="102"/>
                      <a:pt x="44" y="100"/>
                    </a:cubicBezTo>
                    <a:cubicBezTo>
                      <a:pt x="47" y="98"/>
                      <a:pt x="50" y="96"/>
                      <a:pt x="52" y="92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2" y="76"/>
                      <a:pt x="38" y="65"/>
                      <a:pt x="38" y="52"/>
                    </a:cubicBezTo>
                    <a:cubicBezTo>
                      <a:pt x="38" y="36"/>
                      <a:pt x="44" y="30"/>
                      <a:pt x="59" y="30"/>
                    </a:cubicBezTo>
                    <a:cubicBezTo>
                      <a:pt x="75" y="30"/>
                      <a:pt x="81" y="36"/>
                      <a:pt x="81" y="52"/>
                    </a:cubicBezTo>
                    <a:cubicBezTo>
                      <a:pt x="81" y="65"/>
                      <a:pt x="77" y="76"/>
                      <a:pt x="69" y="81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6"/>
                      <a:pt x="71" y="98"/>
                      <a:pt x="75" y="100"/>
                    </a:cubicBezTo>
                    <a:cubicBezTo>
                      <a:pt x="80" y="102"/>
                      <a:pt x="93" y="106"/>
                      <a:pt x="99" y="107"/>
                    </a:cubicBezTo>
                    <a:cubicBezTo>
                      <a:pt x="88" y="110"/>
                      <a:pt x="78" y="113"/>
                      <a:pt x="78" y="113"/>
                    </a:cubicBezTo>
                    <a:cubicBezTo>
                      <a:pt x="78" y="113"/>
                      <a:pt x="69" y="118"/>
                      <a:pt x="66" y="128"/>
                    </a:cubicBezTo>
                    <a:cubicBezTo>
                      <a:pt x="64" y="128"/>
                      <a:pt x="62" y="128"/>
                      <a:pt x="60" y="128"/>
                    </a:cubicBezTo>
                    <a:cubicBezTo>
                      <a:pt x="37" y="128"/>
                      <a:pt x="20" y="125"/>
                      <a:pt x="11" y="122"/>
                    </a:cubicBezTo>
                    <a:close/>
                    <a:moveTo>
                      <a:pt x="141" y="157"/>
                    </a:moveTo>
                    <a:cubicBezTo>
                      <a:pt x="105" y="157"/>
                      <a:pt x="78" y="152"/>
                      <a:pt x="66" y="146"/>
                    </a:cubicBezTo>
                    <a:cubicBezTo>
                      <a:pt x="69" y="142"/>
                      <a:pt x="71" y="137"/>
                      <a:pt x="73" y="131"/>
                    </a:cubicBezTo>
                    <a:cubicBezTo>
                      <a:pt x="75" y="125"/>
                      <a:pt x="79" y="122"/>
                      <a:pt x="81" y="120"/>
                    </a:cubicBezTo>
                    <a:cubicBezTo>
                      <a:pt x="87" y="119"/>
                      <a:pt x="109" y="113"/>
                      <a:pt x="118" y="109"/>
                    </a:cubicBezTo>
                    <a:cubicBezTo>
                      <a:pt x="122" y="107"/>
                      <a:pt x="125" y="104"/>
                      <a:pt x="128" y="99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13" y="81"/>
                      <a:pt x="106" y="64"/>
                      <a:pt x="106" y="44"/>
                    </a:cubicBezTo>
                    <a:cubicBezTo>
                      <a:pt x="106" y="19"/>
                      <a:pt x="117" y="8"/>
                      <a:pt x="141" y="8"/>
                    </a:cubicBezTo>
                    <a:cubicBezTo>
                      <a:pt x="165" y="8"/>
                      <a:pt x="176" y="19"/>
                      <a:pt x="176" y="44"/>
                    </a:cubicBezTo>
                    <a:cubicBezTo>
                      <a:pt x="176" y="64"/>
                      <a:pt x="169" y="81"/>
                      <a:pt x="157" y="89"/>
                    </a:cubicBezTo>
                    <a:cubicBezTo>
                      <a:pt x="151" y="93"/>
                      <a:pt x="151" y="93"/>
                      <a:pt x="151" y="93"/>
                    </a:cubicBezTo>
                    <a:cubicBezTo>
                      <a:pt x="155" y="100"/>
                      <a:pt x="155" y="100"/>
                      <a:pt x="155" y="100"/>
                    </a:cubicBezTo>
                    <a:cubicBezTo>
                      <a:pt x="157" y="104"/>
                      <a:pt x="160" y="107"/>
                      <a:pt x="165" y="109"/>
                    </a:cubicBezTo>
                    <a:cubicBezTo>
                      <a:pt x="173" y="113"/>
                      <a:pt x="195" y="119"/>
                      <a:pt x="201" y="120"/>
                    </a:cubicBezTo>
                    <a:cubicBezTo>
                      <a:pt x="203" y="122"/>
                      <a:pt x="207" y="125"/>
                      <a:pt x="209" y="131"/>
                    </a:cubicBezTo>
                    <a:cubicBezTo>
                      <a:pt x="211" y="137"/>
                      <a:pt x="214" y="143"/>
                      <a:pt x="216" y="147"/>
                    </a:cubicBezTo>
                    <a:cubicBezTo>
                      <a:pt x="204" y="152"/>
                      <a:pt x="177" y="157"/>
                      <a:pt x="141" y="1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05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68_1*m_h_i*1_1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68_1*m_h_i*1_1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68_1*m_h_a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68_1*m_h_i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68_1*m_h_i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68_1*m_h_i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1"/>
  <p:tag name="KSO_WM_UNIT_ID" val="diagram774_4*l_h_h_i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774_4*l_h_a*1_1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1"/>
  <p:tag name="KSO_WM_UNIT_ID" val="diagram774_4*l_h_h_i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774_4*l_h_a*1_2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2_1"/>
  <p:tag name="KSO_WM_UNIT_ID" val="diagram20199368_1*m_h_d*1_2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1"/>
  <p:tag name="KSO_WM_UNIT_ID" val="diagram774_4*l_h_h_i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774_4*l_h_a*1_3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1"/>
  <p:tag name="KSO_WM_UNIT_ID" val="diagram774_4*l_h_h_i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774_4*l_h_a*1_4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1"/>
  <p:tag name="KSO_WM_UNIT_ID" val="diagram774_4*l_h_h_i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774_4*l_h_a*1_5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2"/>
  <p:tag name="KSO_WM_UNIT_ID" val="diagram774_4*l_h_h_i*1_1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2"/>
  <p:tag name="KSO_WM_UNIT_ID" val="diagram774_4*l_h_h_i*1_3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2"/>
  <p:tag name="KSO_WM_UNIT_ID" val="diagram774_4*l_h_h_i*1_4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2"/>
  <p:tag name="KSO_WM_UNIT_ID" val="diagram774_4*l_h_h_i*1_5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1_1"/>
  <p:tag name="KSO_WM_UNIT_ID" val="diagram20199368_1*m_h_d*1_1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3*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3_1_1"/>
  <p:tag name="KSO_WM_UNIT_ID" val="diagram774_4*l_h_h_x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7*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4_1_1"/>
  <p:tag name="KSO_WM_UNIT_ID" val="diagram774_4*l_h_h_x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2*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5_1_1"/>
  <p:tag name="KSO_WM_UNIT_ID" val="diagram774_4*l_h_h_x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1_1_1"/>
  <p:tag name="KSO_WM_UNIT_ID" val="diagram774_4*l_h_h_x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1_1_1"/>
  <p:tag name="KSO_WM_UNIT_ID" val="diagram774_4*l_h_h_f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PRESET_TEXT" val="单击此处添加文本具体内容"/>
  <p:tag name="KSO_WM_UNIT_SUBTYPE" val="a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2"/>
  <p:tag name="KSO_WM_UNIT_ID" val="diagram774_4*l_h_h_i*1_2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2_1_1"/>
  <p:tag name="KSO_WM_UNIT_ID" val="diagram774_4*l_h_h_x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"/>
  <p:tag name="KSO_WM_UNIT_ID" val="diagram20199368_1*m_h_z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i"/>
  <p:tag name="KSO_WM_UNIT_INDEX" val="1_1_1"/>
  <p:tag name="KSO_WM_UNIT_ID" val="diagram20187702_5*n_h_i*1_1_1"/>
  <p:tag name="KSO_WM_TEMPLATE_CATEGORY" val="diagram"/>
  <p:tag name="KSO_WM_TEMPLATE_INDEX" val="2018770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COLOR_SCHEME_SHAPE_ID" val="8"/>
  <p:tag name="KSO_WM_UNIT_COLOR_SCHEME_PARENT_PAGE" val="0_5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1"/>
  <p:tag name="KSO_WM_UNIT_ID" val="diagram20187702_5*n_h_h_i*1_2_6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3"/>
  <p:tag name="KSO_WM_UNIT_ID" val="diagram20187702_5*n_h_h_i*1_2_3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7"/>
  <p:tag name="KSO_WM_UNIT_COLOR_SCHEME_PARENT_PAGE" val="0_5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3"/>
  <p:tag name="KSO_WM_UNIT_ID" val="diagram20187702_5*n_h_h_i*1_2_1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8"/>
  <p:tag name="KSO_WM_UNIT_COLOR_SCHEME_PARENT_PAGE" val="0_5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3"/>
  <p:tag name="KSO_WM_UNIT_ID" val="diagram20187702_5*n_h_h_i*1_2_2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9"/>
  <p:tag name="KSO_WM_UNIT_COLOR_SCHEME_PARENT_PAGE" val="0_5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3"/>
  <p:tag name="KSO_WM_UNIT_ID" val="diagram20187702_5*n_h_h_i*1_2_4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0"/>
  <p:tag name="KSO_WM_UNIT_COLOR_SCHEME_PARENT_PAGE" val="0_5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5"/>
  <p:tag name="KSO_WM_UNIT_ID" val="diagram20187702_5*n_h_h_i*1_2_6_5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1"/>
  <p:tag name="KSO_WM_UNIT_COLOR_SCHEME_PARENT_PAGE" val="0_5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2"/>
  <p:tag name="KSO_WM_UNIT_ID" val="diagram20187702_5*n_h_h_i*1_2_5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2"/>
  <p:tag name="KSO_WM_UNIT_COLOR_SCHEME_PARENT_PAGE" val="0_5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3"/>
  <p:tag name="KSO_WM_UNIT_ID" val="diagram20199368_1*m_h_z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2"/>
  <p:tag name="KSO_WM_UNIT_ID" val="diagram20187702_5*n_h_h_i*1_2_3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3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2"/>
  <p:tag name="KSO_WM_UNIT_ID" val="diagram20187702_5*n_h_h_i*1_2_1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4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2"/>
  <p:tag name="KSO_WM_UNIT_ID" val="diagram20187702_5*n_h_h_i*1_2_2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5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2"/>
  <p:tag name="KSO_WM_UNIT_ID" val="diagram20187702_5*n_h_h_i*1_2_4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6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4"/>
  <p:tag name="KSO_WM_UNIT_ID" val="diagram20187702_5*n_h_h_i*1_2_6_4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7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3"/>
  <p:tag name="KSO_WM_UNIT_ID" val="diagram20187702_5*n_h_h_i*1_2_5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8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4"/>
  <p:tag name="KSO_WM_UNIT_ID" val="diagram20199368_1*m_h_z*1_2_4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5"/>
  <p:tag name="KSO_WM_UNIT_ID" val="diagram20199368_1*m_h_z*1_2_5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68_1*m_h_a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68_1*m_h_i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2361</Words>
  <Application>Microsoft Macintosh PowerPoint</Application>
  <PresentationFormat>宽屏</PresentationFormat>
  <Paragraphs>478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等线</vt:lpstr>
      <vt:lpstr>宋体</vt:lpstr>
      <vt:lpstr>Microsoft YaHei</vt:lpstr>
      <vt:lpstr>Microsoft YaHei</vt:lpstr>
      <vt:lpstr>Baoli SC</vt:lpstr>
      <vt:lpstr>Microsoft YaHei Bold</vt:lpstr>
      <vt:lpstr>Microsoft YaHei Regular</vt:lpstr>
      <vt:lpstr>PingFang SC</vt:lpstr>
      <vt:lpstr>Poppins SemiBold</vt:lpstr>
      <vt:lpstr>Arial</vt:lpstr>
      <vt:lpstr>Calibri</vt:lpstr>
      <vt:lpstr>Calibri Light</vt:lpstr>
      <vt:lpstr>Gill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/>
  <dc:description/>
  <cp:lastModifiedBy>lidong dai</cp:lastModifiedBy>
  <cp:revision>84</cp:revision>
  <dcterms:created xsi:type="dcterms:W3CDTF">2018-01-27T15:14:00Z</dcterms:created>
  <dcterms:modified xsi:type="dcterms:W3CDTF">2020-12-24T12:47:31Z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